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64" r:id="rId22"/>
    <p:sldId id="278" r:id="rId23"/>
    <p:sldId id="279" r:id="rId2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6D63"/>
    <a:srgbClr val="71B5CB"/>
    <a:srgbClr val="C3C9C7"/>
    <a:srgbClr val="E9F0ED"/>
    <a:srgbClr val="FF0000"/>
    <a:srgbClr val="FFFFFF"/>
    <a:srgbClr val="304269"/>
    <a:srgbClr val="839126"/>
    <a:srgbClr val="F0A848"/>
    <a:srgbClr val="FCD3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4C09B669-C5CE-8108-2B33-75716A0D81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81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B9FF00-1581-1190-A08A-07BBA5BF3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C96430D-48A7-EFFD-DA40-3AA5C2BD94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EAF913E-87A2-8AF9-81B8-5B959E837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13441BF-E172-7EF4-AFF4-603FEF3F8E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5370E1-D019-4229-BB37-D6CB71E88CF6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7D2A91F-ACA2-4D6B-FE6B-2B84F2CF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82AE62-3714-28AE-094A-DFF9897E8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16EA-8376-4AF8-B0A8-9557CDEB5F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66055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1265A-3630-C2E1-BC6E-B3B9EAD21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F5C60A3-A936-F5C3-9C62-D43AB88BD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7B9BD1-4A23-F06A-EA8D-EF2AAE71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5370E1-D019-4229-BB37-D6CB71E88CF6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E5994F-5541-09F3-7367-872BEB9DE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DE736B-7EE7-F97C-D7A8-8A8A5503A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16EA-8376-4AF8-B0A8-9557CDEB5F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09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7CCF886-3645-4083-22BF-56FD345114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D007462-3B17-3E61-F9ED-1DBFAB736F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9EEEEA-0AAD-B561-E509-C5C00EC90C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5370E1-D019-4229-BB37-D6CB71E88CF6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840B6FE-5DBB-70C2-99B4-B69B3CFF2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1D97B5A-1757-2F18-6FE8-4076A1F34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16EA-8376-4AF8-B0A8-9557CDEB5F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919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rgbClr val="3985B6">
            <a:alpha val="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3FA19-BC13-163B-3D3F-20910A926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362DA8-25AF-5D99-6F5A-6BC72817D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2910861-3ACF-2062-F377-3ED6069040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5914419"/>
            <a:ext cx="755495" cy="794961"/>
          </a:xfrm>
          <a:prstGeom prst="ellipse">
            <a:avLst/>
          </a:prstGeom>
          <a:ln w="63500" cap="rnd">
            <a:noFill/>
          </a:ln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3683575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698A0B-F829-3BD4-6E6A-7846443E6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84D242-0BDE-A7A5-0B2C-CF4A0F686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FB7678-FDFC-45D1-847C-99A7C65BA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5370E1-D019-4229-BB37-D6CB71E88CF6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E4C708-D25A-D22F-94E9-6E3DB7045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1399D5F-923E-21DC-98F4-514D95858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16EA-8376-4AF8-B0A8-9557CDEB5F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4156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8378F0-FC9E-D10E-0223-9968EEC53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AD027BE-C6E7-78EB-50B3-A99225C273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2EA915D-504F-9738-7A8A-6A77337257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631E529-DC9D-8A20-5E3D-F7037D7A6B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5370E1-D019-4229-BB37-D6CB71E88CF6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F9F692F-3F97-C412-3D9D-29D3206EE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3FBA24D-B454-6671-8E22-7D4D633DE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16EA-8376-4AF8-B0A8-9557CDEB5F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4723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F788D-ABBE-2095-62B7-781A20F14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641AA22-9EB9-E3FF-5D21-2B62A6FE12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A16B000-B0EA-367E-9FDF-C490013A4D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98EF5F7-D84C-A0B9-0E8A-EB3FAFCB8F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D9437192-9B5D-9B60-2696-7B333C20ED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245C961-EE4C-47DE-2349-ED06EEC379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5370E1-D019-4229-BB37-D6CB71E88CF6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013AEBE-A45C-EA6F-0A6E-4600D31E3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8D189BD-F62E-B0F9-8DE2-038D51850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16EA-8376-4AF8-B0A8-9557CDEB5F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55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885691-26AC-0C0F-991A-798ACEE6E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0588E35-DD50-9992-20BE-300B0E4A5D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5370E1-D019-4229-BB37-D6CB71E88CF6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431FF88-E8A3-4836-1DB7-A72AC70F8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465B87-8FCE-1252-09BE-9DAEDA8EA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16EA-8376-4AF8-B0A8-9557CDEB5F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6884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AAB7B7C-1D99-50B9-1F48-A51E912299D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5370E1-D019-4229-BB37-D6CB71E88CF6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DC6E723-E480-7932-96E2-F02F04457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109C2A-CEE3-FEA5-E758-034E0AE2C8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16EA-8376-4AF8-B0A8-9557CDEB5F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9479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C7470C30-26E0-2B43-B494-351A8154A05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38201" y="1825625"/>
            <a:ext cx="4112622" cy="2485118"/>
          </a:xfrm>
          <a:prstGeom prst="rect">
            <a:avLst/>
          </a:prstGeom>
          <a:solidFill>
            <a:schemeClr val="bg1">
              <a:lumMod val="65000"/>
            </a:schemeClr>
          </a:solidFill>
          <a:scene3d>
            <a:camera prst="perspectiveRight" fov="0">
              <a:rot lat="0" lon="0" rev="900000"/>
            </a:camera>
            <a:lightRig rig="threePt" dir="t"/>
          </a:scene3d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Open Sans" panose="020B0606030504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521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52B81A-1580-7B40-CA33-299FFCF00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F9D6BE-D5C2-EBA8-BCA7-15DD3BC616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FE2664D-516D-AE22-2E77-6646D6D424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A9D185D-9121-BCF9-3DE1-A0F84D92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95370E1-D019-4229-BB37-D6CB71E88CF6}" type="datetimeFigureOut">
              <a:rPr lang="pt-BR" smtClean="0"/>
              <a:t>01/04/2023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88DCC5F-F00E-4349-E88F-F4FA8A2BE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6E68AA4-1055-5354-D23D-577F3DB0A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5F016EA-8376-4AF8-B0A8-9557CDEB5F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35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0359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7650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2. Avaliação clínica (Doenças prévias ou já diagnosticadas, internações e cirurgias)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277E80-D969-6F96-E4A4-62B01D89B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9" t="28996" r="13289" b="43857"/>
          <a:stretch/>
        </p:blipFill>
        <p:spPr>
          <a:xfrm>
            <a:off x="0" y="2069430"/>
            <a:ext cx="12112478" cy="253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71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2. Avaliação clínica (Dados antropométricos e de nutrição)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A91EE4-D60E-E68E-4CDD-F88E06A3C2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05" t="29305" r="50000" b="32850"/>
          <a:stretch/>
        </p:blipFill>
        <p:spPr>
          <a:xfrm>
            <a:off x="1860884" y="2005263"/>
            <a:ext cx="8470231" cy="41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9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2. Avaliação clínica (Perímetro da Panturrilha)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64CA44-7134-8F51-2AAF-8A218D01FD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8996" r="13947" b="7347"/>
          <a:stretch/>
        </p:blipFill>
        <p:spPr>
          <a:xfrm>
            <a:off x="3818021" y="1512758"/>
            <a:ext cx="5309937" cy="527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3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2. Avaliação clínica (Polifarmácia, dor, avaliação odontológica, hábitos de vida)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B713041-82A8-FD60-D231-5E70935C34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579" t="26889" r="50000" b="8986"/>
          <a:stretch/>
        </p:blipFill>
        <p:spPr>
          <a:xfrm>
            <a:off x="3994484" y="2036516"/>
            <a:ext cx="4203032" cy="453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271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2. Avaliação clínica (Queda, deficiência)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F4ADECF-2C33-E9B1-E6CD-A687888C22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0000" r="18158" b="10156"/>
          <a:stretch/>
        </p:blipFill>
        <p:spPr>
          <a:xfrm>
            <a:off x="3240506" y="1780673"/>
            <a:ext cx="6495145" cy="456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38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3. Avaliação Psicossocial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511C60-185B-35BE-151D-571737C14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7" t="24783" r="18816" b="19283"/>
          <a:stretch/>
        </p:blipFill>
        <p:spPr>
          <a:xfrm>
            <a:off x="1246519" y="1700463"/>
            <a:ext cx="9565859" cy="48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9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3. Avaliação Psicossocial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511C60-185B-35BE-151D-571737C147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7" t="24783" r="18816" b="19283"/>
          <a:stretch/>
        </p:blipFill>
        <p:spPr>
          <a:xfrm>
            <a:off x="1246519" y="1700463"/>
            <a:ext cx="9565859" cy="48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460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3. Avaliação Funcional (Idade, Auto percepção de saúde)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AC9F32-3B8F-200D-B75F-FDE65CBBE9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37" t="27825" r="24473" b="48427"/>
          <a:stretch/>
        </p:blipFill>
        <p:spPr>
          <a:xfrm>
            <a:off x="258861" y="1913021"/>
            <a:ext cx="11933139" cy="303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14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3. Avaliação Funcional (Limitação física)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F9E4E56-B6D5-20B1-E8BF-921A2FAC5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34" t="28937" r="24704" b="35607"/>
          <a:stretch/>
        </p:blipFill>
        <p:spPr>
          <a:xfrm>
            <a:off x="78385" y="1792707"/>
            <a:ext cx="11457518" cy="412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990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3. Avaliação Funcional (Incapacidades)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9371B37-4785-2DC1-7A72-75EF8BC1C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925" t="39761" r="24440" b="19986"/>
          <a:stretch/>
        </p:blipFill>
        <p:spPr>
          <a:xfrm>
            <a:off x="710863" y="1345098"/>
            <a:ext cx="10999874" cy="447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37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890;p37">
            <a:extLst>
              <a:ext uri="{FF2B5EF4-FFF2-40B4-BE49-F238E27FC236}">
                <a16:creationId xmlns:a16="http://schemas.microsoft.com/office/drawing/2014/main" id="{E4D12D79-1E84-E98D-882C-8758BC933F11}"/>
              </a:ext>
            </a:extLst>
          </p:cNvPr>
          <p:cNvSpPr/>
          <p:nvPr/>
        </p:nvSpPr>
        <p:spPr>
          <a:xfrm>
            <a:off x="2152650" y="2776537"/>
            <a:ext cx="1365250" cy="1306512"/>
          </a:xfrm>
          <a:custGeom>
            <a:avLst/>
            <a:gdLst/>
            <a:ahLst/>
            <a:cxnLst/>
            <a:rect l="l" t="t" r="r" b="b"/>
            <a:pathLst>
              <a:path w="341" h="326" extrusionOk="0">
                <a:moveTo>
                  <a:pt x="230" y="0"/>
                </a:moveTo>
                <a:cubicBezTo>
                  <a:pt x="198" y="116"/>
                  <a:pt x="119" y="183"/>
                  <a:pt x="0" y="197"/>
                </a:cubicBezTo>
                <a:cubicBezTo>
                  <a:pt x="53" y="223"/>
                  <a:pt x="93" y="269"/>
                  <a:pt x="111" y="326"/>
                </a:cubicBezTo>
                <a:cubicBezTo>
                  <a:pt x="143" y="210"/>
                  <a:pt x="222" y="143"/>
                  <a:pt x="341" y="129"/>
                </a:cubicBezTo>
                <a:cubicBezTo>
                  <a:pt x="288" y="103"/>
                  <a:pt x="248" y="57"/>
                  <a:pt x="23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891;p37">
            <a:extLst>
              <a:ext uri="{FF2B5EF4-FFF2-40B4-BE49-F238E27FC236}">
                <a16:creationId xmlns:a16="http://schemas.microsoft.com/office/drawing/2014/main" id="{FD3BF473-1CD3-CEC5-E23E-09BCE195FF0A}"/>
              </a:ext>
            </a:extLst>
          </p:cNvPr>
          <p:cNvSpPr/>
          <p:nvPr/>
        </p:nvSpPr>
        <p:spPr>
          <a:xfrm>
            <a:off x="4295775" y="2776537"/>
            <a:ext cx="1365250" cy="1306512"/>
          </a:xfrm>
          <a:custGeom>
            <a:avLst/>
            <a:gdLst/>
            <a:ahLst/>
            <a:cxnLst/>
            <a:rect l="l" t="t" r="r" b="b"/>
            <a:pathLst>
              <a:path w="341" h="326" extrusionOk="0">
                <a:moveTo>
                  <a:pt x="341" y="197"/>
                </a:moveTo>
                <a:cubicBezTo>
                  <a:pt x="222" y="183"/>
                  <a:pt x="143" y="116"/>
                  <a:pt x="111" y="0"/>
                </a:cubicBezTo>
                <a:cubicBezTo>
                  <a:pt x="93" y="57"/>
                  <a:pt x="53" y="103"/>
                  <a:pt x="0" y="129"/>
                </a:cubicBezTo>
                <a:cubicBezTo>
                  <a:pt x="120" y="143"/>
                  <a:pt x="199" y="210"/>
                  <a:pt x="230" y="326"/>
                </a:cubicBezTo>
                <a:cubicBezTo>
                  <a:pt x="248" y="269"/>
                  <a:pt x="289" y="223"/>
                  <a:pt x="341" y="197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892;p37">
            <a:extLst>
              <a:ext uri="{FF2B5EF4-FFF2-40B4-BE49-F238E27FC236}">
                <a16:creationId xmlns:a16="http://schemas.microsoft.com/office/drawing/2014/main" id="{4CCEF2C1-59BB-F412-EB17-73F9F996602A}"/>
              </a:ext>
            </a:extLst>
          </p:cNvPr>
          <p:cNvSpPr/>
          <p:nvPr/>
        </p:nvSpPr>
        <p:spPr>
          <a:xfrm>
            <a:off x="6443662" y="2776537"/>
            <a:ext cx="1362075" cy="1306512"/>
          </a:xfrm>
          <a:custGeom>
            <a:avLst/>
            <a:gdLst/>
            <a:ahLst/>
            <a:cxnLst/>
            <a:rect l="l" t="t" r="r" b="b"/>
            <a:pathLst>
              <a:path w="340" h="326" extrusionOk="0">
                <a:moveTo>
                  <a:pt x="229" y="0"/>
                </a:moveTo>
                <a:cubicBezTo>
                  <a:pt x="198" y="116"/>
                  <a:pt x="119" y="183"/>
                  <a:pt x="0" y="197"/>
                </a:cubicBezTo>
                <a:cubicBezTo>
                  <a:pt x="52" y="223"/>
                  <a:pt x="93" y="269"/>
                  <a:pt x="111" y="326"/>
                </a:cubicBezTo>
                <a:cubicBezTo>
                  <a:pt x="142" y="210"/>
                  <a:pt x="221" y="143"/>
                  <a:pt x="340" y="129"/>
                </a:cubicBezTo>
                <a:cubicBezTo>
                  <a:pt x="288" y="103"/>
                  <a:pt x="247" y="57"/>
                  <a:pt x="229" y="0"/>
                </a:cubicBezTo>
                <a:close/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893;p37">
            <a:extLst>
              <a:ext uri="{FF2B5EF4-FFF2-40B4-BE49-F238E27FC236}">
                <a16:creationId xmlns:a16="http://schemas.microsoft.com/office/drawing/2014/main" id="{C9FA254F-902C-54D2-ECC3-30BD97E4888E}"/>
              </a:ext>
            </a:extLst>
          </p:cNvPr>
          <p:cNvSpPr/>
          <p:nvPr/>
        </p:nvSpPr>
        <p:spPr>
          <a:xfrm>
            <a:off x="8586787" y="2776537"/>
            <a:ext cx="1365250" cy="1306512"/>
          </a:xfrm>
          <a:custGeom>
            <a:avLst/>
            <a:gdLst/>
            <a:ahLst/>
            <a:cxnLst/>
            <a:rect l="l" t="t" r="r" b="b"/>
            <a:pathLst>
              <a:path w="341" h="326" extrusionOk="0">
                <a:moveTo>
                  <a:pt x="341" y="197"/>
                </a:moveTo>
                <a:cubicBezTo>
                  <a:pt x="221" y="183"/>
                  <a:pt x="142" y="116"/>
                  <a:pt x="111" y="0"/>
                </a:cubicBezTo>
                <a:cubicBezTo>
                  <a:pt x="93" y="57"/>
                  <a:pt x="52" y="103"/>
                  <a:pt x="0" y="129"/>
                </a:cubicBezTo>
                <a:cubicBezTo>
                  <a:pt x="119" y="143"/>
                  <a:pt x="198" y="210"/>
                  <a:pt x="229" y="326"/>
                </a:cubicBezTo>
                <a:cubicBezTo>
                  <a:pt x="248" y="269"/>
                  <a:pt x="288" y="223"/>
                  <a:pt x="341" y="197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53DE40CC-0CC6-4606-42CC-7FD908848738}"/>
              </a:ext>
            </a:extLst>
          </p:cNvPr>
          <p:cNvGrpSpPr/>
          <p:nvPr/>
        </p:nvGrpSpPr>
        <p:grpSpPr>
          <a:xfrm>
            <a:off x="982662" y="3565525"/>
            <a:ext cx="1562100" cy="1563687"/>
            <a:chOff x="982662" y="3565525"/>
            <a:chExt cx="1562100" cy="1563687"/>
          </a:xfrm>
        </p:grpSpPr>
        <p:sp>
          <p:nvSpPr>
            <p:cNvPr id="4" name="Google Shape;885;p37">
              <a:extLst>
                <a:ext uri="{FF2B5EF4-FFF2-40B4-BE49-F238E27FC236}">
                  <a16:creationId xmlns:a16="http://schemas.microsoft.com/office/drawing/2014/main" id="{F5031A20-E7DC-116B-5424-997DA535AA2A}"/>
                </a:ext>
              </a:extLst>
            </p:cNvPr>
            <p:cNvSpPr/>
            <p:nvPr/>
          </p:nvSpPr>
          <p:spPr>
            <a:xfrm>
              <a:off x="982662" y="3565525"/>
              <a:ext cx="1562100" cy="1563687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894;p37">
              <a:extLst>
                <a:ext uri="{FF2B5EF4-FFF2-40B4-BE49-F238E27FC236}">
                  <a16:creationId xmlns:a16="http://schemas.microsoft.com/office/drawing/2014/main" id="{1D10D773-0DD1-36A3-67D3-A2190C703A4C}"/>
                </a:ext>
              </a:extLst>
            </p:cNvPr>
            <p:cNvSpPr txBox="1"/>
            <p:nvPr/>
          </p:nvSpPr>
          <p:spPr>
            <a:xfrm>
              <a:off x="1164150" y="4071936"/>
              <a:ext cx="1343025" cy="693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00"/>
                <a:buFont typeface="Montserrat"/>
                <a:buNone/>
              </a:pPr>
              <a:r>
                <a:rPr lang="en-US" sz="3700" b="1" i="0" u="none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2006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A49E6728-E049-6DC1-66A4-85BB9076CFE7}"/>
              </a:ext>
            </a:extLst>
          </p:cNvPr>
          <p:cNvGrpSpPr/>
          <p:nvPr/>
        </p:nvGrpSpPr>
        <p:grpSpPr>
          <a:xfrm>
            <a:off x="3125787" y="1730375"/>
            <a:ext cx="1598612" cy="1563687"/>
            <a:chOff x="3125787" y="1730375"/>
            <a:chExt cx="1598612" cy="1563687"/>
          </a:xfrm>
        </p:grpSpPr>
        <p:sp>
          <p:nvSpPr>
            <p:cNvPr id="5" name="Google Shape;886;p37">
              <a:extLst>
                <a:ext uri="{FF2B5EF4-FFF2-40B4-BE49-F238E27FC236}">
                  <a16:creationId xmlns:a16="http://schemas.microsoft.com/office/drawing/2014/main" id="{ADA93C12-B77B-8DA9-EA04-0FE83F4879EB}"/>
                </a:ext>
              </a:extLst>
            </p:cNvPr>
            <p:cNvSpPr/>
            <p:nvPr/>
          </p:nvSpPr>
          <p:spPr>
            <a:xfrm>
              <a:off x="3125787" y="1730375"/>
              <a:ext cx="1562100" cy="156368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895;p37">
              <a:extLst>
                <a:ext uri="{FF2B5EF4-FFF2-40B4-BE49-F238E27FC236}">
                  <a16:creationId xmlns:a16="http://schemas.microsoft.com/office/drawing/2014/main" id="{0E09832F-6F53-A7F5-E1D6-0E743697B0F4}"/>
                </a:ext>
              </a:extLst>
            </p:cNvPr>
            <p:cNvSpPr txBox="1"/>
            <p:nvPr/>
          </p:nvSpPr>
          <p:spPr>
            <a:xfrm>
              <a:off x="3386137" y="2206625"/>
              <a:ext cx="1338262" cy="693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00"/>
                <a:buFont typeface="Montserrat"/>
                <a:buNone/>
              </a:pPr>
              <a:r>
                <a:rPr lang="en-US" sz="3700" b="1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r>
                <a:rPr lang="en-US" sz="3700" b="1" i="0" u="none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012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949461FF-62BE-C09B-3FD3-73C4668827FC}"/>
              </a:ext>
            </a:extLst>
          </p:cNvPr>
          <p:cNvGrpSpPr/>
          <p:nvPr/>
        </p:nvGrpSpPr>
        <p:grpSpPr>
          <a:xfrm>
            <a:off x="5268912" y="3565525"/>
            <a:ext cx="1635125" cy="1563687"/>
            <a:chOff x="5268912" y="3565525"/>
            <a:chExt cx="1635125" cy="1563687"/>
          </a:xfrm>
        </p:grpSpPr>
        <p:sp>
          <p:nvSpPr>
            <p:cNvPr id="6" name="Google Shape;887;p37">
              <a:extLst>
                <a:ext uri="{FF2B5EF4-FFF2-40B4-BE49-F238E27FC236}">
                  <a16:creationId xmlns:a16="http://schemas.microsoft.com/office/drawing/2014/main" id="{F69F2B74-6832-D802-1616-5B300C918176}"/>
                </a:ext>
              </a:extLst>
            </p:cNvPr>
            <p:cNvSpPr/>
            <p:nvPr/>
          </p:nvSpPr>
          <p:spPr>
            <a:xfrm>
              <a:off x="5268912" y="3565525"/>
              <a:ext cx="1562100" cy="156368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896;p37">
              <a:extLst>
                <a:ext uri="{FF2B5EF4-FFF2-40B4-BE49-F238E27FC236}">
                  <a16:creationId xmlns:a16="http://schemas.microsoft.com/office/drawing/2014/main" id="{5DE99A78-500F-5854-528B-B9A2A0CC7AF8}"/>
                </a:ext>
              </a:extLst>
            </p:cNvPr>
            <p:cNvSpPr txBox="1"/>
            <p:nvPr/>
          </p:nvSpPr>
          <p:spPr>
            <a:xfrm>
              <a:off x="5502275" y="4071937"/>
              <a:ext cx="1401762" cy="693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00"/>
                <a:buFont typeface="Montserrat"/>
                <a:buNone/>
              </a:pPr>
              <a:r>
                <a:rPr lang="en-US" sz="3700" b="1" i="0" u="none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2014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F23CC36-E4B4-8E17-4AD3-B84E5A91E20D}"/>
              </a:ext>
            </a:extLst>
          </p:cNvPr>
          <p:cNvGrpSpPr/>
          <p:nvPr/>
        </p:nvGrpSpPr>
        <p:grpSpPr>
          <a:xfrm>
            <a:off x="7412037" y="1730375"/>
            <a:ext cx="1606550" cy="1563687"/>
            <a:chOff x="7412037" y="1730375"/>
            <a:chExt cx="1606550" cy="1563687"/>
          </a:xfrm>
        </p:grpSpPr>
        <p:sp>
          <p:nvSpPr>
            <p:cNvPr id="7" name="Google Shape;888;p37">
              <a:extLst>
                <a:ext uri="{FF2B5EF4-FFF2-40B4-BE49-F238E27FC236}">
                  <a16:creationId xmlns:a16="http://schemas.microsoft.com/office/drawing/2014/main" id="{0288AAD1-F019-775E-FC2B-C8A3CBCFE602}"/>
                </a:ext>
              </a:extLst>
            </p:cNvPr>
            <p:cNvSpPr/>
            <p:nvPr/>
          </p:nvSpPr>
          <p:spPr>
            <a:xfrm>
              <a:off x="7412037" y="1730375"/>
              <a:ext cx="1566862" cy="156368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897;p37">
              <a:extLst>
                <a:ext uri="{FF2B5EF4-FFF2-40B4-BE49-F238E27FC236}">
                  <a16:creationId xmlns:a16="http://schemas.microsoft.com/office/drawing/2014/main" id="{7D9AA63D-5CA7-14C2-ED2A-836F06ADA492}"/>
                </a:ext>
              </a:extLst>
            </p:cNvPr>
            <p:cNvSpPr txBox="1"/>
            <p:nvPr/>
          </p:nvSpPr>
          <p:spPr>
            <a:xfrm>
              <a:off x="7664450" y="2206625"/>
              <a:ext cx="1354137" cy="693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00"/>
                <a:buFont typeface="Montserrat"/>
                <a:buNone/>
              </a:pPr>
              <a:r>
                <a:rPr lang="en-US" sz="3700" b="1" i="0" u="none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2017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F9C19F3-8B3C-4330-4E3B-01F717D34151}"/>
              </a:ext>
            </a:extLst>
          </p:cNvPr>
          <p:cNvGrpSpPr/>
          <p:nvPr/>
        </p:nvGrpSpPr>
        <p:grpSpPr>
          <a:xfrm>
            <a:off x="9559925" y="3565525"/>
            <a:ext cx="1614487" cy="1563687"/>
            <a:chOff x="9559925" y="3565525"/>
            <a:chExt cx="1614487" cy="1563687"/>
          </a:xfrm>
        </p:grpSpPr>
        <p:sp>
          <p:nvSpPr>
            <p:cNvPr id="8" name="Google Shape;889;p37">
              <a:extLst>
                <a:ext uri="{FF2B5EF4-FFF2-40B4-BE49-F238E27FC236}">
                  <a16:creationId xmlns:a16="http://schemas.microsoft.com/office/drawing/2014/main" id="{5ADEFC82-1750-6878-A9E2-2C04AA2226E7}"/>
                </a:ext>
              </a:extLst>
            </p:cNvPr>
            <p:cNvSpPr/>
            <p:nvPr/>
          </p:nvSpPr>
          <p:spPr>
            <a:xfrm>
              <a:off x="9559925" y="3565525"/>
              <a:ext cx="1562100" cy="156368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898;p37">
              <a:extLst>
                <a:ext uri="{FF2B5EF4-FFF2-40B4-BE49-F238E27FC236}">
                  <a16:creationId xmlns:a16="http://schemas.microsoft.com/office/drawing/2014/main" id="{23B631F0-869A-8FBA-6235-7A63E44AC9C6}"/>
                </a:ext>
              </a:extLst>
            </p:cNvPr>
            <p:cNvSpPr txBox="1"/>
            <p:nvPr/>
          </p:nvSpPr>
          <p:spPr>
            <a:xfrm>
              <a:off x="9796462" y="4071937"/>
              <a:ext cx="1377950" cy="6937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700"/>
                <a:buFont typeface="Montserrat"/>
                <a:buNone/>
              </a:pPr>
              <a:r>
                <a:rPr lang="en-US" sz="3700" b="1" i="0" u="none" dirty="0">
                  <a:solidFill>
                    <a:schemeClr val="bg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2018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pic>
        <p:nvPicPr>
          <p:cNvPr id="30" name="Imagem 29">
            <a:extLst>
              <a:ext uri="{FF2B5EF4-FFF2-40B4-BE49-F238E27FC236}">
                <a16:creationId xmlns:a16="http://schemas.microsoft.com/office/drawing/2014/main" id="{883387AA-4576-6A4C-1892-FB4823CEA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69" y="1752424"/>
            <a:ext cx="1743070" cy="1292051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BDE70CF9-229E-5D09-8A0E-A87C85A9B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66" t="27200" r="12654" b="37225"/>
          <a:stretch/>
        </p:blipFill>
        <p:spPr>
          <a:xfrm>
            <a:off x="3008674" y="3862918"/>
            <a:ext cx="1738586" cy="2260951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E682C117-0279-C635-EDE3-C2B4D30DD1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18" t="16883" r="56406" b="57549"/>
          <a:stretch/>
        </p:blipFill>
        <p:spPr>
          <a:xfrm>
            <a:off x="5162413" y="621949"/>
            <a:ext cx="1738585" cy="226095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414807B5-2112-140C-C1C2-CD9A3D1FED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166" t="10172" r="42024" b="67016"/>
          <a:stretch/>
        </p:blipFill>
        <p:spPr>
          <a:xfrm>
            <a:off x="7438073" y="3770312"/>
            <a:ext cx="1745253" cy="2256307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F77B0F19-50DF-6722-92CB-0E62486A5F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435" t="6159" r="29245" b="71029"/>
          <a:stretch/>
        </p:blipFill>
        <p:spPr>
          <a:xfrm>
            <a:off x="9532144" y="591230"/>
            <a:ext cx="1642268" cy="230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8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99;p45">
            <a:extLst>
              <a:ext uri="{FF2B5EF4-FFF2-40B4-BE49-F238E27FC236}">
                <a16:creationId xmlns:a16="http://schemas.microsoft.com/office/drawing/2014/main" id="{465F6000-A216-0BF7-C3D6-21E7527389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45393" y="918406"/>
            <a:ext cx="9701213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700;p45">
            <a:extLst>
              <a:ext uri="{FF2B5EF4-FFF2-40B4-BE49-F238E27FC236}">
                <a16:creationId xmlns:a16="http://schemas.microsoft.com/office/drawing/2014/main" id="{13C879F4-6EA8-4C04-5F74-F53B81D44021}"/>
              </a:ext>
            </a:extLst>
          </p:cNvPr>
          <p:cNvSpPr/>
          <p:nvPr/>
        </p:nvSpPr>
        <p:spPr>
          <a:xfrm>
            <a:off x="2104109" y="2002743"/>
            <a:ext cx="3288507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Montserrat"/>
                <a:ea typeface="Arial"/>
                <a:cs typeface="Arial"/>
                <a:sym typeface="Montserrat"/>
              </a:rPr>
              <a:t>0 a 2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Arial"/>
                <a:cs typeface="Arial"/>
                <a:sym typeface="Montserrat"/>
              </a:rPr>
              <a:t>pontos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701;p45">
            <a:extLst>
              <a:ext uri="{FF2B5EF4-FFF2-40B4-BE49-F238E27FC236}">
                <a16:creationId xmlns:a16="http://schemas.microsoft.com/office/drawing/2014/main" id="{61B2C5C2-D681-CC7A-8CD3-7CE9026676C4}"/>
              </a:ext>
            </a:extLst>
          </p:cNvPr>
          <p:cNvSpPr/>
          <p:nvPr/>
        </p:nvSpPr>
        <p:spPr>
          <a:xfrm>
            <a:off x="6799386" y="1993144"/>
            <a:ext cx="3765451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rgbClr val="FFFFFF"/>
                </a:solidFill>
                <a:latin typeface="Montserrat"/>
                <a:ea typeface="Arial"/>
                <a:cs typeface="Arial"/>
                <a:sym typeface="Montserrat"/>
              </a:rPr>
              <a:t>3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Arial"/>
                <a:cs typeface="Arial"/>
                <a:sym typeface="Montserrat"/>
              </a:rPr>
              <a:t>ou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Arial"/>
                <a:cs typeface="Arial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Arial"/>
                <a:cs typeface="Arial"/>
                <a:sym typeface="Montserrat"/>
              </a:rPr>
              <a:t>mais</a:t>
            </a:r>
            <a:r>
              <a:rPr lang="en-US" sz="2800" b="1" dirty="0">
                <a:solidFill>
                  <a:srgbClr val="FFFFFF"/>
                </a:solidFill>
                <a:latin typeface="Montserrat"/>
                <a:ea typeface="Arial"/>
                <a:cs typeface="Arial"/>
                <a:sym typeface="Montserrat"/>
              </a:rPr>
              <a:t> </a:t>
            </a:r>
            <a:r>
              <a:rPr lang="en-US" sz="2800" b="1" dirty="0" err="1">
                <a:solidFill>
                  <a:srgbClr val="FFFFFF"/>
                </a:solidFill>
                <a:latin typeface="Montserrat"/>
                <a:ea typeface="Arial"/>
                <a:cs typeface="Arial"/>
                <a:sym typeface="Montserrat"/>
              </a:rPr>
              <a:t>pontos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Pontuação Total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079A85-9738-53E6-1416-6EC5339E37D2}"/>
              </a:ext>
            </a:extLst>
          </p:cNvPr>
          <p:cNvSpPr txBox="1"/>
          <p:nvPr/>
        </p:nvSpPr>
        <p:spPr>
          <a:xfrm>
            <a:off x="1917217" y="3740855"/>
            <a:ext cx="36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ACOMPANHAMENTO DE ROTINA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22F9906-DA1D-12CC-F7A3-98BF58C4FDCA}"/>
              </a:ext>
            </a:extLst>
          </p:cNvPr>
          <p:cNvSpPr txBox="1"/>
          <p:nvPr/>
        </p:nvSpPr>
        <p:spPr>
          <a:xfrm>
            <a:off x="6902548" y="3739848"/>
            <a:ext cx="3662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ATENÇÃO/ AÇÃO</a:t>
            </a:r>
          </a:p>
        </p:txBody>
      </p:sp>
    </p:spTree>
    <p:extLst>
      <p:ext uri="{BB962C8B-B14F-4D97-AF65-F5344CB8AC3E}">
        <p14:creationId xmlns:p14="http://schemas.microsoft.com/office/powerpoint/2010/main" val="140565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699;p45">
            <a:extLst>
              <a:ext uri="{FF2B5EF4-FFF2-40B4-BE49-F238E27FC236}">
                <a16:creationId xmlns:a16="http://schemas.microsoft.com/office/drawing/2014/main" id="{465F6000-A216-0BF7-C3D6-21E75273893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45393" y="918406"/>
            <a:ext cx="9701213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700;p45">
            <a:extLst>
              <a:ext uri="{FF2B5EF4-FFF2-40B4-BE49-F238E27FC236}">
                <a16:creationId xmlns:a16="http://schemas.microsoft.com/office/drawing/2014/main" id="{13C879F4-6EA8-4C04-5F74-F53B81D44021}"/>
              </a:ext>
            </a:extLst>
          </p:cNvPr>
          <p:cNvSpPr/>
          <p:nvPr/>
        </p:nvSpPr>
        <p:spPr>
          <a:xfrm>
            <a:off x="2104109" y="2002743"/>
            <a:ext cx="3288507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FFFFFF"/>
                </a:solidFill>
                <a:latin typeface="Montserrat"/>
                <a:ea typeface="Arial"/>
                <a:cs typeface="Arial"/>
                <a:sym typeface="Montserrat"/>
              </a:rPr>
              <a:t>Autonomia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701;p45">
            <a:extLst>
              <a:ext uri="{FF2B5EF4-FFF2-40B4-BE49-F238E27FC236}">
                <a16:creationId xmlns:a16="http://schemas.microsoft.com/office/drawing/2014/main" id="{61B2C5C2-D681-CC7A-8CD3-7CE9026676C4}"/>
              </a:ext>
            </a:extLst>
          </p:cNvPr>
          <p:cNvSpPr/>
          <p:nvPr/>
        </p:nvSpPr>
        <p:spPr>
          <a:xfrm>
            <a:off x="6799386" y="1993144"/>
            <a:ext cx="3765451" cy="814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err="1">
                <a:solidFill>
                  <a:srgbClr val="FFFFFF"/>
                </a:solidFill>
                <a:latin typeface="Montserrat"/>
                <a:ea typeface="Arial"/>
                <a:cs typeface="Arial"/>
                <a:sym typeface="Montserrat"/>
              </a:rPr>
              <a:t>Independência</a:t>
            </a:r>
            <a:endParaRPr sz="28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Funcionalidade Global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57079A85-9738-53E6-1416-6EC5339E37D2}"/>
              </a:ext>
            </a:extLst>
          </p:cNvPr>
          <p:cNvSpPr txBox="1"/>
          <p:nvPr/>
        </p:nvSpPr>
        <p:spPr>
          <a:xfrm>
            <a:off x="1917217" y="3740855"/>
            <a:ext cx="3662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DECISÃO: Capacidade individual de decisão e comando sobre as ações, estabelecendo e seguindo as próprias regras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F22F9906-DA1D-12CC-F7A3-98BF58C4FDCA}"/>
              </a:ext>
            </a:extLst>
          </p:cNvPr>
          <p:cNvSpPr txBox="1"/>
          <p:nvPr/>
        </p:nvSpPr>
        <p:spPr>
          <a:xfrm>
            <a:off x="7007377" y="3833056"/>
            <a:ext cx="36622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INDEPENDÊNCIA: Capacidade de realizar algo com os próprios meios</a:t>
            </a:r>
          </a:p>
        </p:txBody>
      </p:sp>
    </p:spTree>
    <p:extLst>
      <p:ext uri="{BB962C8B-B14F-4D97-AF65-F5344CB8AC3E}">
        <p14:creationId xmlns:p14="http://schemas.microsoft.com/office/powerpoint/2010/main" val="102820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Agrupar 36">
            <a:extLst>
              <a:ext uri="{FF2B5EF4-FFF2-40B4-BE49-F238E27FC236}">
                <a16:creationId xmlns:a16="http://schemas.microsoft.com/office/drawing/2014/main" id="{DBAD78CA-B077-6805-48AF-76856E87481F}"/>
              </a:ext>
            </a:extLst>
          </p:cNvPr>
          <p:cNvGrpSpPr/>
          <p:nvPr/>
        </p:nvGrpSpPr>
        <p:grpSpPr>
          <a:xfrm>
            <a:off x="3755944" y="4164509"/>
            <a:ext cx="2368550" cy="2387600"/>
            <a:chOff x="3755944" y="4164509"/>
            <a:chExt cx="2368550" cy="2387600"/>
          </a:xfrm>
        </p:grpSpPr>
        <p:sp>
          <p:nvSpPr>
            <p:cNvPr id="4" name="Google Shape;722;p36">
              <a:extLst>
                <a:ext uri="{FF2B5EF4-FFF2-40B4-BE49-F238E27FC236}">
                  <a16:creationId xmlns:a16="http://schemas.microsoft.com/office/drawing/2014/main" id="{57E8EB69-C29D-9433-4DD7-441335BB86DE}"/>
                </a:ext>
              </a:extLst>
            </p:cNvPr>
            <p:cNvSpPr/>
            <p:nvPr/>
          </p:nvSpPr>
          <p:spPr>
            <a:xfrm>
              <a:off x="3755944" y="4164509"/>
              <a:ext cx="915987" cy="1590675"/>
            </a:xfrm>
            <a:custGeom>
              <a:avLst/>
              <a:gdLst/>
              <a:ahLst/>
              <a:cxnLst/>
              <a:rect l="l" t="t" r="r" b="b"/>
              <a:pathLst>
                <a:path w="577" h="1002" extrusionOk="0">
                  <a:moveTo>
                    <a:pt x="2" y="336"/>
                  </a:moveTo>
                  <a:lnTo>
                    <a:pt x="0" y="1002"/>
                  </a:lnTo>
                  <a:lnTo>
                    <a:pt x="577" y="0"/>
                  </a:lnTo>
                  <a:lnTo>
                    <a:pt x="2" y="336"/>
                  </a:lnTo>
                  <a:close/>
                </a:path>
              </a:pathLst>
            </a:custGeom>
            <a:solidFill>
              <a:srgbClr val="FF877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Google Shape;723;p36">
              <a:extLst>
                <a:ext uri="{FF2B5EF4-FFF2-40B4-BE49-F238E27FC236}">
                  <a16:creationId xmlns:a16="http://schemas.microsoft.com/office/drawing/2014/main" id="{E8BB80E4-FF86-31FB-11A9-ED51B4C52048}"/>
                </a:ext>
              </a:extLst>
            </p:cNvPr>
            <p:cNvSpPr/>
            <p:nvPr/>
          </p:nvSpPr>
          <p:spPr>
            <a:xfrm>
              <a:off x="3755944" y="4164509"/>
              <a:ext cx="2368550" cy="2387600"/>
            </a:xfrm>
            <a:custGeom>
              <a:avLst/>
              <a:gdLst/>
              <a:ahLst/>
              <a:cxnLst/>
              <a:rect l="l" t="t" r="r" b="b"/>
              <a:pathLst>
                <a:path w="556" h="560" extrusionOk="0">
                  <a:moveTo>
                    <a:pt x="215" y="0"/>
                  </a:moveTo>
                  <a:cubicBezTo>
                    <a:pt x="0" y="373"/>
                    <a:pt x="0" y="373"/>
                    <a:pt x="0" y="373"/>
                  </a:cubicBezTo>
                  <a:cubicBezTo>
                    <a:pt x="273" y="531"/>
                    <a:pt x="273" y="531"/>
                    <a:pt x="273" y="531"/>
                  </a:cubicBezTo>
                  <a:cubicBezTo>
                    <a:pt x="323" y="560"/>
                    <a:pt x="388" y="543"/>
                    <a:pt x="417" y="492"/>
                  </a:cubicBezTo>
                  <a:cubicBezTo>
                    <a:pt x="527" y="302"/>
                    <a:pt x="527" y="302"/>
                    <a:pt x="527" y="302"/>
                  </a:cubicBezTo>
                  <a:cubicBezTo>
                    <a:pt x="556" y="252"/>
                    <a:pt x="539" y="187"/>
                    <a:pt x="488" y="158"/>
                  </a:cubicBezTo>
                  <a:lnTo>
                    <a:pt x="215" y="0"/>
                  </a:lnTo>
                  <a:close/>
                </a:path>
              </a:pathLst>
            </a:custGeom>
            <a:solidFill>
              <a:srgbClr val="E86D6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4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Perfil 3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Dependentes</a:t>
              </a: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39CD46F1-C983-25F2-7AA9-DCE21FF98EB1}"/>
              </a:ext>
            </a:extLst>
          </p:cNvPr>
          <p:cNvGrpSpPr/>
          <p:nvPr/>
        </p:nvGrpSpPr>
        <p:grpSpPr>
          <a:xfrm>
            <a:off x="433307" y="4164509"/>
            <a:ext cx="2371725" cy="2387600"/>
            <a:chOff x="433307" y="4164509"/>
            <a:chExt cx="2371725" cy="2387600"/>
          </a:xfrm>
        </p:grpSpPr>
        <p:sp>
          <p:nvSpPr>
            <p:cNvPr id="6" name="Google Shape;724;p36">
              <a:extLst>
                <a:ext uri="{FF2B5EF4-FFF2-40B4-BE49-F238E27FC236}">
                  <a16:creationId xmlns:a16="http://schemas.microsoft.com/office/drawing/2014/main" id="{CE4B85D3-BFBE-21E4-5888-3A6EF182A94D}"/>
                </a:ext>
              </a:extLst>
            </p:cNvPr>
            <p:cNvSpPr/>
            <p:nvPr/>
          </p:nvSpPr>
          <p:spPr>
            <a:xfrm>
              <a:off x="433307" y="4164509"/>
              <a:ext cx="2371725" cy="2387600"/>
            </a:xfrm>
            <a:custGeom>
              <a:avLst/>
              <a:gdLst/>
              <a:ahLst/>
              <a:cxnLst/>
              <a:rect l="l" t="t" r="r" b="b"/>
              <a:pathLst>
                <a:path w="557" h="560" extrusionOk="0">
                  <a:moveTo>
                    <a:pt x="29" y="302"/>
                  </a:moveTo>
                  <a:cubicBezTo>
                    <a:pt x="139" y="492"/>
                    <a:pt x="139" y="492"/>
                    <a:pt x="139" y="492"/>
                  </a:cubicBezTo>
                  <a:cubicBezTo>
                    <a:pt x="168" y="543"/>
                    <a:pt x="233" y="560"/>
                    <a:pt x="283" y="531"/>
                  </a:cubicBezTo>
                  <a:cubicBezTo>
                    <a:pt x="557" y="373"/>
                    <a:pt x="557" y="373"/>
                    <a:pt x="557" y="373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68" y="158"/>
                    <a:pt x="68" y="158"/>
                    <a:pt x="68" y="158"/>
                  </a:cubicBezTo>
                  <a:cubicBezTo>
                    <a:pt x="17" y="187"/>
                    <a:pt x="0" y="252"/>
                    <a:pt x="29" y="302"/>
                  </a:cubicBezTo>
                  <a:close/>
                </a:path>
              </a:pathLst>
            </a:custGeom>
            <a:solidFill>
              <a:srgbClr val="71B5C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sz="28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Perfil 2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Necessitam de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Adaptação e ajuda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 terceiros</a:t>
              </a:r>
            </a:p>
          </p:txBody>
        </p:sp>
        <p:sp>
          <p:nvSpPr>
            <p:cNvPr id="7" name="Google Shape;725;p36">
              <a:extLst>
                <a:ext uri="{FF2B5EF4-FFF2-40B4-BE49-F238E27FC236}">
                  <a16:creationId xmlns:a16="http://schemas.microsoft.com/office/drawing/2014/main" id="{48964DEE-62DD-0C08-B802-36B960FE200B}"/>
                </a:ext>
              </a:extLst>
            </p:cNvPr>
            <p:cNvSpPr/>
            <p:nvPr/>
          </p:nvSpPr>
          <p:spPr>
            <a:xfrm>
              <a:off x="1885869" y="4164509"/>
              <a:ext cx="919162" cy="1590675"/>
            </a:xfrm>
            <a:custGeom>
              <a:avLst/>
              <a:gdLst/>
              <a:ahLst/>
              <a:cxnLst/>
              <a:rect l="l" t="t" r="r" b="b"/>
              <a:pathLst>
                <a:path w="579" h="1002" extrusionOk="0">
                  <a:moveTo>
                    <a:pt x="0" y="0"/>
                  </a:moveTo>
                  <a:lnTo>
                    <a:pt x="579" y="1002"/>
                  </a:lnTo>
                  <a:lnTo>
                    <a:pt x="574" y="3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CCE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925D8ABB-21E8-E245-861B-1F11BC6C16B5}"/>
              </a:ext>
            </a:extLst>
          </p:cNvPr>
          <p:cNvGrpSpPr/>
          <p:nvPr/>
        </p:nvGrpSpPr>
        <p:grpSpPr>
          <a:xfrm>
            <a:off x="2362119" y="1548309"/>
            <a:ext cx="1836737" cy="2317750"/>
            <a:chOff x="2362119" y="1548309"/>
            <a:chExt cx="1836737" cy="2317750"/>
          </a:xfrm>
        </p:grpSpPr>
        <p:sp>
          <p:nvSpPr>
            <p:cNvPr id="8" name="Google Shape;726;p36">
              <a:extLst>
                <a:ext uri="{FF2B5EF4-FFF2-40B4-BE49-F238E27FC236}">
                  <a16:creationId xmlns:a16="http://schemas.microsoft.com/office/drawing/2014/main" id="{C894C564-BBAD-D40C-98E6-2E21FC9F5579}"/>
                </a:ext>
              </a:extLst>
            </p:cNvPr>
            <p:cNvSpPr/>
            <p:nvPr/>
          </p:nvSpPr>
          <p:spPr>
            <a:xfrm>
              <a:off x="2362119" y="3342184"/>
              <a:ext cx="1836737" cy="523875"/>
            </a:xfrm>
            <a:custGeom>
              <a:avLst/>
              <a:gdLst/>
              <a:ahLst/>
              <a:cxnLst/>
              <a:rect l="l" t="t" r="r" b="b"/>
              <a:pathLst>
                <a:path w="1157" h="330" extrusionOk="0">
                  <a:moveTo>
                    <a:pt x="0" y="0"/>
                  </a:moveTo>
                  <a:lnTo>
                    <a:pt x="577" y="330"/>
                  </a:lnTo>
                  <a:lnTo>
                    <a:pt x="11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C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727;p36">
              <a:extLst>
                <a:ext uri="{FF2B5EF4-FFF2-40B4-BE49-F238E27FC236}">
                  <a16:creationId xmlns:a16="http://schemas.microsoft.com/office/drawing/2014/main" id="{164DA496-C0FE-3361-724D-D6A7490C529E}"/>
                </a:ext>
              </a:extLst>
            </p:cNvPr>
            <p:cNvSpPr/>
            <p:nvPr/>
          </p:nvSpPr>
          <p:spPr>
            <a:xfrm>
              <a:off x="2362119" y="1548309"/>
              <a:ext cx="1836737" cy="1793875"/>
            </a:xfrm>
            <a:custGeom>
              <a:avLst/>
              <a:gdLst/>
              <a:ahLst/>
              <a:cxnLst/>
              <a:rect l="l" t="t" r="r" b="b"/>
              <a:pathLst>
                <a:path w="431" h="421" extrusionOk="0">
                  <a:moveTo>
                    <a:pt x="325" y="0"/>
                  </a:moveTo>
                  <a:cubicBezTo>
                    <a:pt x="105" y="0"/>
                    <a:pt x="105" y="0"/>
                    <a:pt x="105" y="0"/>
                  </a:cubicBezTo>
                  <a:cubicBezTo>
                    <a:pt x="47" y="0"/>
                    <a:pt x="0" y="47"/>
                    <a:pt x="0" y="105"/>
                  </a:cubicBezTo>
                  <a:cubicBezTo>
                    <a:pt x="0" y="421"/>
                    <a:pt x="0" y="421"/>
                    <a:pt x="0" y="421"/>
                  </a:cubicBezTo>
                  <a:cubicBezTo>
                    <a:pt x="431" y="421"/>
                    <a:pt x="431" y="421"/>
                    <a:pt x="431" y="421"/>
                  </a:cubicBezTo>
                  <a:cubicBezTo>
                    <a:pt x="431" y="105"/>
                    <a:pt x="431" y="105"/>
                    <a:pt x="431" y="105"/>
                  </a:cubicBezTo>
                  <a:cubicBezTo>
                    <a:pt x="431" y="47"/>
                    <a:pt x="383" y="0"/>
                    <a:pt x="325" y="0"/>
                  </a:cubicBezTo>
                  <a:close/>
                </a:path>
              </a:pathLst>
            </a:custGeom>
            <a:solidFill>
              <a:srgbClr val="E9F0E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800" b="1" i="0" u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Perfil 1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Autônomos e independentes</a:t>
              </a:r>
              <a:endParaRPr sz="20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38C0565B-A65A-5D81-6BDD-86BF9EBB1594}"/>
              </a:ext>
            </a:extLst>
          </p:cNvPr>
          <p:cNvGrpSpPr/>
          <p:nvPr/>
        </p:nvGrpSpPr>
        <p:grpSpPr>
          <a:xfrm>
            <a:off x="6685963" y="1049579"/>
            <a:ext cx="3967328" cy="1852612"/>
            <a:chOff x="6124493" y="311647"/>
            <a:chExt cx="3967328" cy="1852612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C74E5A1A-C080-624A-7162-B70293CD8A0E}"/>
                </a:ext>
              </a:extLst>
            </p:cNvPr>
            <p:cNvGrpSpPr/>
            <p:nvPr/>
          </p:nvGrpSpPr>
          <p:grpSpPr>
            <a:xfrm>
              <a:off x="6124493" y="537072"/>
              <a:ext cx="2784640" cy="1011237"/>
              <a:chOff x="6124493" y="537072"/>
              <a:chExt cx="2784640" cy="1011237"/>
            </a:xfrm>
          </p:grpSpPr>
          <p:sp>
            <p:nvSpPr>
              <p:cNvPr id="18" name="Google Shape;358;p19">
                <a:extLst>
                  <a:ext uri="{FF2B5EF4-FFF2-40B4-BE49-F238E27FC236}">
                    <a16:creationId xmlns:a16="http://schemas.microsoft.com/office/drawing/2014/main" id="{743B70E3-19E7-51A1-3910-B0A4ED64ADA9}"/>
                  </a:ext>
                </a:extLst>
              </p:cNvPr>
              <p:cNvSpPr txBox="1"/>
              <p:nvPr/>
            </p:nvSpPr>
            <p:spPr>
              <a:xfrm>
                <a:off x="6124493" y="902197"/>
                <a:ext cx="2716377" cy="64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pt-BR" dirty="0"/>
                  <a:t>Ações de promoção da </a:t>
                </a:r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pt-BR" dirty="0"/>
                  <a:t>saúde e de prevenção </a:t>
                </a:r>
              </a:p>
              <a:p>
                <a:pPr marL="0" marR="0" lvl="0" indent="0" algn="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pt-BR" dirty="0"/>
                  <a:t>de doenças e agravos</a:t>
                </a:r>
                <a:endParaRPr dirty="0"/>
              </a:p>
            </p:txBody>
          </p:sp>
          <p:sp>
            <p:nvSpPr>
              <p:cNvPr id="19" name="Google Shape;362;p19">
                <a:extLst>
                  <a:ext uri="{FF2B5EF4-FFF2-40B4-BE49-F238E27FC236}">
                    <a16:creationId xmlns:a16="http://schemas.microsoft.com/office/drawing/2014/main" id="{A3D964AA-6029-EFC7-B59C-EFC067DDDC00}"/>
                  </a:ext>
                </a:extLst>
              </p:cNvPr>
              <p:cNvSpPr txBox="1"/>
              <p:nvPr/>
            </p:nvSpPr>
            <p:spPr>
              <a:xfrm>
                <a:off x="7069221" y="537072"/>
                <a:ext cx="1839912" cy="4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5CAE6"/>
                  </a:buClr>
                  <a:buSzPts val="2300"/>
                  <a:buFont typeface="Open Sans SemiBold"/>
                  <a:buNone/>
                </a:pPr>
                <a:r>
                  <a:rPr lang="en-US" sz="2300" b="1" dirty="0" err="1">
                    <a:solidFill>
                      <a:srgbClr val="C3C9C7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Perfil</a:t>
                </a:r>
                <a:endParaRPr dirty="0">
                  <a:solidFill>
                    <a:srgbClr val="C3C9C7"/>
                  </a:solidFill>
                </a:endParaRPr>
              </a:p>
            </p:txBody>
          </p:sp>
        </p:grpSp>
        <p:sp>
          <p:nvSpPr>
            <p:cNvPr id="20" name="Google Shape;366;p19">
              <a:extLst>
                <a:ext uri="{FF2B5EF4-FFF2-40B4-BE49-F238E27FC236}">
                  <a16:creationId xmlns:a16="http://schemas.microsoft.com/office/drawing/2014/main" id="{EF884B3B-8558-5860-88E7-984D0CF3CFDD}"/>
                </a:ext>
              </a:extLst>
            </p:cNvPr>
            <p:cNvSpPr txBox="1"/>
            <p:nvPr/>
          </p:nvSpPr>
          <p:spPr>
            <a:xfrm>
              <a:off x="8871034" y="311647"/>
              <a:ext cx="1220787" cy="1852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CAE6"/>
                </a:buClr>
                <a:buSzPts val="9900"/>
                <a:buFont typeface="Montserrat"/>
                <a:buNone/>
              </a:pPr>
              <a:r>
                <a:rPr lang="en-US" sz="9900" b="0" i="0" u="none" dirty="0">
                  <a:solidFill>
                    <a:srgbClr val="C3C9C7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dirty="0">
                <a:solidFill>
                  <a:srgbClr val="C3C9C7"/>
                </a:solidFill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DCD59652-04CB-408C-5056-35AA0E78D611}"/>
              </a:ext>
            </a:extLst>
          </p:cNvPr>
          <p:cNvGrpSpPr/>
          <p:nvPr/>
        </p:nvGrpSpPr>
        <p:grpSpPr>
          <a:xfrm>
            <a:off x="6685963" y="2746030"/>
            <a:ext cx="3967328" cy="1852612"/>
            <a:chOff x="6276893" y="1939919"/>
            <a:chExt cx="3967328" cy="1852612"/>
          </a:xfrm>
        </p:grpSpPr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ACEDE5E5-E62B-E19F-687C-76B2E23635FA}"/>
                </a:ext>
              </a:extLst>
            </p:cNvPr>
            <p:cNvGrpSpPr/>
            <p:nvPr/>
          </p:nvGrpSpPr>
          <p:grpSpPr>
            <a:xfrm>
              <a:off x="6276893" y="2165344"/>
              <a:ext cx="2784640" cy="1011237"/>
              <a:chOff x="6276893" y="2165344"/>
              <a:chExt cx="2784640" cy="1011237"/>
            </a:xfrm>
          </p:grpSpPr>
          <p:sp>
            <p:nvSpPr>
              <p:cNvPr id="25" name="Google Shape;358;p19">
                <a:extLst>
                  <a:ext uri="{FF2B5EF4-FFF2-40B4-BE49-F238E27FC236}">
                    <a16:creationId xmlns:a16="http://schemas.microsoft.com/office/drawing/2014/main" id="{FA34B293-B1C3-4129-6488-A830817B979E}"/>
                  </a:ext>
                </a:extLst>
              </p:cNvPr>
              <p:cNvSpPr txBox="1"/>
              <p:nvPr/>
            </p:nvSpPr>
            <p:spPr>
              <a:xfrm>
                <a:off x="6276893" y="2530469"/>
                <a:ext cx="2716377" cy="64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pt-BR" dirty="0"/>
                  <a:t>Ações de promoção e </a:t>
                </a: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pt-BR" dirty="0"/>
                  <a:t>prevenção, reabilitação e intervenções terapêuticas</a:t>
                </a:r>
                <a:endParaRPr dirty="0"/>
              </a:p>
            </p:txBody>
          </p:sp>
          <p:sp>
            <p:nvSpPr>
              <p:cNvPr id="26" name="Google Shape;362;p19">
                <a:extLst>
                  <a:ext uri="{FF2B5EF4-FFF2-40B4-BE49-F238E27FC236}">
                    <a16:creationId xmlns:a16="http://schemas.microsoft.com/office/drawing/2014/main" id="{37B3F5B7-5382-FF38-7905-71CA27A88F21}"/>
                  </a:ext>
                </a:extLst>
              </p:cNvPr>
              <p:cNvSpPr txBox="1"/>
              <p:nvPr/>
            </p:nvSpPr>
            <p:spPr>
              <a:xfrm>
                <a:off x="7221621" y="2165344"/>
                <a:ext cx="1839912" cy="482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35CAE6"/>
                  </a:buClr>
                  <a:buSzPts val="2300"/>
                  <a:buFont typeface="Open Sans SemiBold"/>
                  <a:buNone/>
                </a:pPr>
                <a:r>
                  <a:rPr lang="en-US" sz="2300" b="1" dirty="0" err="1">
                    <a:solidFill>
                      <a:srgbClr val="71B5CB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Perfil</a:t>
                </a:r>
                <a:endParaRPr dirty="0">
                  <a:solidFill>
                    <a:srgbClr val="71B5CB"/>
                  </a:solidFill>
                </a:endParaRPr>
              </a:p>
            </p:txBody>
          </p:sp>
        </p:grpSp>
        <p:sp>
          <p:nvSpPr>
            <p:cNvPr id="27" name="Google Shape;366;p19">
              <a:extLst>
                <a:ext uri="{FF2B5EF4-FFF2-40B4-BE49-F238E27FC236}">
                  <a16:creationId xmlns:a16="http://schemas.microsoft.com/office/drawing/2014/main" id="{F8F7DA91-8BA6-ADBE-F57C-41D0A5CF5EC2}"/>
                </a:ext>
              </a:extLst>
            </p:cNvPr>
            <p:cNvSpPr txBox="1"/>
            <p:nvPr/>
          </p:nvSpPr>
          <p:spPr>
            <a:xfrm>
              <a:off x="9023434" y="1939919"/>
              <a:ext cx="1220787" cy="1852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CAE6"/>
                </a:buClr>
                <a:buSzPts val="9900"/>
                <a:buFont typeface="Montserrat"/>
                <a:buNone/>
              </a:pPr>
              <a:r>
                <a:rPr lang="en-US" sz="9900" dirty="0">
                  <a:solidFill>
                    <a:srgbClr val="71B5CB"/>
                  </a:solidFill>
                  <a:latin typeface="Montserrat"/>
                  <a:sym typeface="Montserrat"/>
                </a:rPr>
                <a:t>2</a:t>
              </a:r>
              <a:endParaRPr dirty="0">
                <a:solidFill>
                  <a:srgbClr val="71B5CB"/>
                </a:solidFill>
              </a:endParaRP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928A3D59-B2C6-7BD1-4DAD-1F8F367D36A8}"/>
              </a:ext>
            </a:extLst>
          </p:cNvPr>
          <p:cNvGrpSpPr/>
          <p:nvPr/>
        </p:nvGrpSpPr>
        <p:grpSpPr>
          <a:xfrm>
            <a:off x="6685963" y="4442481"/>
            <a:ext cx="3967328" cy="1852612"/>
            <a:chOff x="6276893" y="3704549"/>
            <a:chExt cx="3967328" cy="1852612"/>
          </a:xfrm>
        </p:grpSpPr>
        <p:sp>
          <p:nvSpPr>
            <p:cNvPr id="28" name="Google Shape;358;p19">
              <a:extLst>
                <a:ext uri="{FF2B5EF4-FFF2-40B4-BE49-F238E27FC236}">
                  <a16:creationId xmlns:a16="http://schemas.microsoft.com/office/drawing/2014/main" id="{F4A0DFFC-DF6C-4C26-2FFE-854FE0B01BB3}"/>
                </a:ext>
              </a:extLst>
            </p:cNvPr>
            <p:cNvSpPr txBox="1"/>
            <p:nvPr/>
          </p:nvSpPr>
          <p:spPr>
            <a:xfrm>
              <a:off x="6276893" y="4295099"/>
              <a:ext cx="2716377" cy="646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</a:pPr>
              <a:r>
                <a:rPr lang="pt-BR" dirty="0"/>
                <a:t>Ações de promoção e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</a:pPr>
              <a:r>
                <a:rPr lang="pt-BR" dirty="0"/>
                <a:t>prevenção, reabilitação e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Open Sans"/>
                <a:buNone/>
              </a:pPr>
              <a:r>
                <a:rPr lang="pt-BR" dirty="0"/>
                <a:t>intervenções terapêuticas, cuidados paliativos e cuidados  aos cuidadores e familiares</a:t>
              </a:r>
            </a:p>
          </p:txBody>
        </p:sp>
        <p:sp>
          <p:nvSpPr>
            <p:cNvPr id="29" name="Google Shape;362;p19">
              <a:extLst>
                <a:ext uri="{FF2B5EF4-FFF2-40B4-BE49-F238E27FC236}">
                  <a16:creationId xmlns:a16="http://schemas.microsoft.com/office/drawing/2014/main" id="{25D7C01C-5441-BE62-C3B0-041413E47505}"/>
                </a:ext>
              </a:extLst>
            </p:cNvPr>
            <p:cNvSpPr txBox="1"/>
            <p:nvPr/>
          </p:nvSpPr>
          <p:spPr>
            <a:xfrm>
              <a:off x="7221621" y="3929974"/>
              <a:ext cx="1839912" cy="48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CAE6"/>
                </a:buClr>
                <a:buSzPts val="2300"/>
                <a:buFont typeface="Open Sans SemiBold"/>
                <a:buNone/>
              </a:pPr>
              <a:r>
                <a:rPr lang="en-US" sz="2300" b="1" dirty="0" err="1">
                  <a:solidFill>
                    <a:srgbClr val="E86D63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Perfil</a:t>
              </a:r>
              <a:endParaRPr dirty="0">
                <a:solidFill>
                  <a:srgbClr val="E86D63"/>
                </a:solidFill>
              </a:endParaRPr>
            </a:p>
          </p:txBody>
        </p:sp>
        <p:sp>
          <p:nvSpPr>
            <p:cNvPr id="30" name="Google Shape;366;p19">
              <a:extLst>
                <a:ext uri="{FF2B5EF4-FFF2-40B4-BE49-F238E27FC236}">
                  <a16:creationId xmlns:a16="http://schemas.microsoft.com/office/drawing/2014/main" id="{AE8E62A1-CD01-607F-25B4-432569B81B39}"/>
                </a:ext>
              </a:extLst>
            </p:cNvPr>
            <p:cNvSpPr txBox="1"/>
            <p:nvPr/>
          </p:nvSpPr>
          <p:spPr>
            <a:xfrm>
              <a:off x="9023434" y="3704549"/>
              <a:ext cx="1220787" cy="1852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5CAE6"/>
                </a:buClr>
                <a:buSzPts val="9900"/>
                <a:buFont typeface="Montserrat"/>
                <a:buNone/>
              </a:pPr>
              <a:r>
                <a:rPr lang="en-US" sz="9900" dirty="0">
                  <a:solidFill>
                    <a:srgbClr val="E86D63"/>
                  </a:solidFill>
                  <a:latin typeface="Montserrat"/>
                  <a:sym typeface="Montserrat"/>
                </a:rPr>
                <a:t>3</a:t>
              </a:r>
              <a:endParaRPr dirty="0">
                <a:solidFill>
                  <a:srgbClr val="E86D63"/>
                </a:solidFill>
              </a:endParaRPr>
            </a:p>
          </p:txBody>
        </p:sp>
      </p:grpSp>
      <p:sp>
        <p:nvSpPr>
          <p:cNvPr id="39" name="Google Shape;497;p32">
            <a:extLst>
              <a:ext uri="{FF2B5EF4-FFF2-40B4-BE49-F238E27FC236}">
                <a16:creationId xmlns:a16="http://schemas.microsoft.com/office/drawing/2014/main" id="{9FEF9E1A-FA09-7761-FF06-ED553CB5D5F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Estratificação Funcional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5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1D1CD53-D9E0-E1CD-9D98-AC68B5683B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158" t="23146" r="8684" b="5474"/>
          <a:stretch/>
        </p:blipFill>
        <p:spPr>
          <a:xfrm>
            <a:off x="118924" y="0"/>
            <a:ext cx="11431392" cy="5888444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30BEA51-C9D0-F5BB-1C4F-3D0D9CF87AEF}"/>
              </a:ext>
            </a:extLst>
          </p:cNvPr>
          <p:cNvSpPr/>
          <p:nvPr/>
        </p:nvSpPr>
        <p:spPr>
          <a:xfrm>
            <a:off x="1050878" y="122830"/>
            <a:ext cx="395785" cy="2183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4028F05-0B62-38BB-15D6-7495EA1316F9}"/>
              </a:ext>
            </a:extLst>
          </p:cNvPr>
          <p:cNvSpPr/>
          <p:nvPr/>
        </p:nvSpPr>
        <p:spPr>
          <a:xfrm>
            <a:off x="225187" y="464024"/>
            <a:ext cx="2558955" cy="3548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A14B44-2CAC-AD21-1C54-02BFA5E38FD6}"/>
              </a:ext>
            </a:extLst>
          </p:cNvPr>
          <p:cNvSpPr/>
          <p:nvPr/>
        </p:nvSpPr>
        <p:spPr>
          <a:xfrm>
            <a:off x="3045725" y="4642514"/>
            <a:ext cx="5279409" cy="3662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284515E-0F64-DEA4-451D-9F8322DAADBF}"/>
              </a:ext>
            </a:extLst>
          </p:cNvPr>
          <p:cNvSpPr txBox="1"/>
          <p:nvPr/>
        </p:nvSpPr>
        <p:spPr>
          <a:xfrm>
            <a:off x="9826388" y="4339988"/>
            <a:ext cx="18373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i="0" dirty="0">
                <a:solidFill>
                  <a:srgbClr val="FF0000"/>
                </a:solidFill>
                <a:effectLst/>
                <a:latin typeface="IBM Plex Sans" panose="020B0503050203000203" pitchFamily="34" charset="0"/>
              </a:rPr>
              <a:t> 0301090033</a:t>
            </a:r>
          </a:p>
          <a:p>
            <a:r>
              <a:rPr lang="pt-BR" b="1" dirty="0">
                <a:solidFill>
                  <a:srgbClr val="FF0000"/>
                </a:solidFill>
                <a:latin typeface="IBM Plex Sans" panose="020B0503050203000203" pitchFamily="34" charset="0"/>
              </a:rPr>
              <a:t>Código SIGTAP</a:t>
            </a:r>
            <a:endParaRPr lang="pt-BR" b="1" dirty="0">
              <a:solidFill>
                <a:srgbClr val="FF0000"/>
              </a:solidFill>
            </a:endParaRPr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31876DEF-9240-2E53-8739-D304F5FE0DC7}"/>
              </a:ext>
            </a:extLst>
          </p:cNvPr>
          <p:cNvCxnSpPr>
            <a:endCxn id="8" idx="3"/>
          </p:cNvCxnSpPr>
          <p:nvPr/>
        </p:nvCxnSpPr>
        <p:spPr>
          <a:xfrm flipH="1">
            <a:off x="8325134" y="4642514"/>
            <a:ext cx="1487606" cy="18310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3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95;p32">
            <a:extLst>
              <a:ext uri="{FF2B5EF4-FFF2-40B4-BE49-F238E27FC236}">
                <a16:creationId xmlns:a16="http://schemas.microsoft.com/office/drawing/2014/main" id="{0F1685BF-8B12-87B1-6B60-848D91E054C2}"/>
              </a:ext>
            </a:extLst>
          </p:cNvPr>
          <p:cNvSpPr txBox="1"/>
          <p:nvPr/>
        </p:nvSpPr>
        <p:spPr>
          <a:xfrm>
            <a:off x="9149896" y="1589585"/>
            <a:ext cx="2592161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buClr>
                <a:srgbClr val="000000"/>
              </a:buClr>
              <a:buSzPts val="2500"/>
            </a:pPr>
            <a:r>
              <a:rPr lang="pt-BR" b="1" dirty="0"/>
              <a:t>RECOMENDADA</a:t>
            </a:r>
            <a:r>
              <a:rPr lang="pt-BR" dirty="0"/>
              <a:t> para todas as pessoas idosas.</a:t>
            </a:r>
            <a:endParaRPr dirty="0"/>
          </a:p>
        </p:txBody>
      </p:sp>
      <p:sp>
        <p:nvSpPr>
          <p:cNvPr id="7" name="Google Shape;497;p32">
            <a:extLst>
              <a:ext uri="{FF2B5EF4-FFF2-40B4-BE49-F238E27FC236}">
                <a16:creationId xmlns:a16="http://schemas.microsoft.com/office/drawing/2014/main" id="{B9AD04A3-99F3-6AD2-54EC-2D9336690761}"/>
              </a:ext>
            </a:extLst>
          </p:cNvPr>
          <p:cNvSpPr txBox="1"/>
          <p:nvPr/>
        </p:nvSpPr>
        <p:spPr>
          <a:xfrm>
            <a:off x="449943" y="1589585"/>
            <a:ext cx="2989376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buClr>
                <a:srgbClr val="000000"/>
              </a:buClr>
              <a:buSzPts val="2500"/>
            </a:pPr>
            <a:r>
              <a:rPr lang="pt-BR" b="1" dirty="0"/>
              <a:t>AVALIAÇÃO</a:t>
            </a:r>
            <a:r>
              <a:rPr lang="pt-BR" dirty="0"/>
              <a:t> de várias áreas da vida do idoso, incluindo sua saúde física e mental, capacidade funcional, suporte social e outros fatores que podem afetar sua qualidade de vida.</a:t>
            </a:r>
            <a:endParaRPr dirty="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C3D6CEB8-00D6-2036-CEB1-58A2750BBCAE}"/>
              </a:ext>
            </a:extLst>
          </p:cNvPr>
          <p:cNvGrpSpPr/>
          <p:nvPr/>
        </p:nvGrpSpPr>
        <p:grpSpPr>
          <a:xfrm>
            <a:off x="3519487" y="1495923"/>
            <a:ext cx="2497137" cy="2814637"/>
            <a:chOff x="3519487" y="990600"/>
            <a:chExt cx="2497137" cy="2814637"/>
          </a:xfrm>
        </p:grpSpPr>
        <p:sp>
          <p:nvSpPr>
            <p:cNvPr id="12" name="Google Shape;502;p32">
              <a:extLst>
                <a:ext uri="{FF2B5EF4-FFF2-40B4-BE49-F238E27FC236}">
                  <a16:creationId xmlns:a16="http://schemas.microsoft.com/office/drawing/2014/main" id="{1E014A22-A48D-BBE7-7105-ECFB35701B2E}"/>
                </a:ext>
              </a:extLst>
            </p:cNvPr>
            <p:cNvSpPr/>
            <p:nvPr/>
          </p:nvSpPr>
          <p:spPr>
            <a:xfrm>
              <a:off x="3519487" y="990600"/>
              <a:ext cx="2497137" cy="2814637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rgbClr val="0D9DB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06;p32">
              <a:extLst>
                <a:ext uri="{FF2B5EF4-FFF2-40B4-BE49-F238E27FC236}">
                  <a16:creationId xmlns:a16="http://schemas.microsoft.com/office/drawing/2014/main" id="{0BEBE8B2-A71D-78B3-30F0-FE00D54A7C5B}"/>
                </a:ext>
              </a:extLst>
            </p:cNvPr>
            <p:cNvSpPr txBox="1"/>
            <p:nvPr/>
          </p:nvSpPr>
          <p:spPr>
            <a:xfrm>
              <a:off x="4305300" y="1514475"/>
              <a:ext cx="1185862" cy="1616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0"/>
                <a:buFont typeface="Montserrat"/>
                <a:buNone/>
              </a:pPr>
              <a:r>
                <a:rPr lang="en-US" sz="10500" b="1" dirty="0">
                  <a:solidFill>
                    <a:srgbClr val="FFFFFF"/>
                  </a:solidFill>
                  <a:latin typeface="Montserrat"/>
                  <a:sym typeface="Montserrat"/>
                </a:rPr>
                <a:t>A</a:t>
              </a:r>
              <a:endParaRPr dirty="0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912FD474-4BFF-95F6-046C-9B57BDD74ACA}"/>
              </a:ext>
            </a:extLst>
          </p:cNvPr>
          <p:cNvGrpSpPr/>
          <p:nvPr/>
        </p:nvGrpSpPr>
        <p:grpSpPr>
          <a:xfrm>
            <a:off x="5724525" y="1495923"/>
            <a:ext cx="2946400" cy="2360612"/>
            <a:chOff x="5724525" y="990600"/>
            <a:chExt cx="2946400" cy="2360612"/>
          </a:xfrm>
        </p:grpSpPr>
        <p:sp>
          <p:nvSpPr>
            <p:cNvPr id="15" name="Google Shape;505;p32">
              <a:extLst>
                <a:ext uri="{FF2B5EF4-FFF2-40B4-BE49-F238E27FC236}">
                  <a16:creationId xmlns:a16="http://schemas.microsoft.com/office/drawing/2014/main" id="{6776BB6A-6399-E4AD-9DD2-D9A39FB798E2}"/>
                </a:ext>
              </a:extLst>
            </p:cNvPr>
            <p:cNvSpPr/>
            <p:nvPr/>
          </p:nvSpPr>
          <p:spPr>
            <a:xfrm>
              <a:off x="5724525" y="990600"/>
              <a:ext cx="2946400" cy="2360612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rgbClr val="F0A84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507;p32">
              <a:extLst>
                <a:ext uri="{FF2B5EF4-FFF2-40B4-BE49-F238E27FC236}">
                  <a16:creationId xmlns:a16="http://schemas.microsoft.com/office/drawing/2014/main" id="{E696BB60-3ECB-D947-CAB5-AB5AD8DFC58D}"/>
                </a:ext>
              </a:extLst>
            </p:cNvPr>
            <p:cNvSpPr txBox="1"/>
            <p:nvPr/>
          </p:nvSpPr>
          <p:spPr>
            <a:xfrm>
              <a:off x="6590506" y="1284287"/>
              <a:ext cx="1214438" cy="1616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0"/>
                <a:buFont typeface="Montserrat"/>
                <a:buNone/>
              </a:pPr>
              <a:r>
                <a:rPr lang="en-US" sz="10500" b="1" dirty="0">
                  <a:solidFill>
                    <a:srgbClr val="FFFFFF"/>
                  </a:solidFill>
                  <a:latin typeface="Montserrat"/>
                  <a:sym typeface="Montserrat"/>
                </a:rPr>
                <a:t>R</a:t>
              </a:r>
              <a:endParaRPr dirty="0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05C1630E-6CF8-ED3C-A0A1-7CABC0F663CA}"/>
              </a:ext>
            </a:extLst>
          </p:cNvPr>
          <p:cNvGrpSpPr/>
          <p:nvPr/>
        </p:nvGrpSpPr>
        <p:grpSpPr>
          <a:xfrm>
            <a:off x="3652837" y="4018460"/>
            <a:ext cx="2813050" cy="2360612"/>
            <a:chOff x="3652837" y="3513137"/>
            <a:chExt cx="2813050" cy="2360612"/>
          </a:xfrm>
        </p:grpSpPr>
        <p:sp>
          <p:nvSpPr>
            <p:cNvPr id="13" name="Google Shape;503;p32">
              <a:extLst>
                <a:ext uri="{FF2B5EF4-FFF2-40B4-BE49-F238E27FC236}">
                  <a16:creationId xmlns:a16="http://schemas.microsoft.com/office/drawing/2014/main" id="{BD489B92-47E0-9F3A-03D9-1B8952612AE7}"/>
                </a:ext>
              </a:extLst>
            </p:cNvPr>
            <p:cNvSpPr/>
            <p:nvPr/>
          </p:nvSpPr>
          <p:spPr>
            <a:xfrm>
              <a:off x="3652837" y="3513137"/>
              <a:ext cx="2813050" cy="2360612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rgbClr val="FCD32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508;p32">
              <a:extLst>
                <a:ext uri="{FF2B5EF4-FFF2-40B4-BE49-F238E27FC236}">
                  <a16:creationId xmlns:a16="http://schemas.microsoft.com/office/drawing/2014/main" id="{DFDB6F16-4353-16FA-C096-97B7A467319D}"/>
                </a:ext>
              </a:extLst>
            </p:cNvPr>
            <p:cNvSpPr txBox="1"/>
            <p:nvPr/>
          </p:nvSpPr>
          <p:spPr>
            <a:xfrm>
              <a:off x="4456112" y="3938587"/>
              <a:ext cx="1366837" cy="1616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0"/>
                <a:buFont typeface="Montserrat"/>
                <a:buNone/>
              </a:pPr>
              <a:r>
                <a:rPr lang="en-US" sz="10500" b="1" dirty="0">
                  <a:solidFill>
                    <a:srgbClr val="FFFFFF"/>
                  </a:solidFill>
                  <a:latin typeface="Montserrat"/>
                  <a:sym typeface="Montserrat"/>
                </a:rPr>
                <a:t>F</a:t>
              </a:r>
              <a:endParaRPr dirty="0"/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CED9751B-7E66-831B-7433-E0F55CA507F1}"/>
              </a:ext>
            </a:extLst>
          </p:cNvPr>
          <p:cNvGrpSpPr/>
          <p:nvPr/>
        </p:nvGrpSpPr>
        <p:grpSpPr>
          <a:xfrm>
            <a:off x="6173787" y="3567610"/>
            <a:ext cx="2363787" cy="2811462"/>
            <a:chOff x="6173787" y="3062287"/>
            <a:chExt cx="2363787" cy="2811462"/>
          </a:xfrm>
        </p:grpSpPr>
        <p:sp>
          <p:nvSpPr>
            <p:cNvPr id="14" name="Google Shape;504;p32">
              <a:extLst>
                <a:ext uri="{FF2B5EF4-FFF2-40B4-BE49-F238E27FC236}">
                  <a16:creationId xmlns:a16="http://schemas.microsoft.com/office/drawing/2014/main" id="{1B655596-7069-BDBE-1E9C-0AB524DCAFF0}"/>
                </a:ext>
              </a:extLst>
            </p:cNvPr>
            <p:cNvSpPr/>
            <p:nvPr/>
          </p:nvSpPr>
          <p:spPr>
            <a:xfrm>
              <a:off x="6173787" y="3062287"/>
              <a:ext cx="2363787" cy="2811462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rgbClr val="83912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509;p32">
              <a:extLst>
                <a:ext uri="{FF2B5EF4-FFF2-40B4-BE49-F238E27FC236}">
                  <a16:creationId xmlns:a16="http://schemas.microsoft.com/office/drawing/2014/main" id="{EB749DB9-7945-8927-1FD6-BD7FEC716EC7}"/>
                </a:ext>
              </a:extLst>
            </p:cNvPr>
            <p:cNvSpPr txBox="1"/>
            <p:nvPr/>
          </p:nvSpPr>
          <p:spPr>
            <a:xfrm>
              <a:off x="7043737" y="3725862"/>
              <a:ext cx="1157287" cy="16160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500"/>
                <a:buFont typeface="Montserrat"/>
                <a:buNone/>
              </a:pPr>
              <a:r>
                <a:rPr lang="en-US" sz="10500" b="1" dirty="0">
                  <a:solidFill>
                    <a:srgbClr val="FFFFFF"/>
                  </a:solidFill>
                  <a:latin typeface="Montserrat"/>
                  <a:sym typeface="Montserrat"/>
                </a:rPr>
                <a:t>P</a:t>
              </a:r>
              <a:endParaRPr dirty="0"/>
            </a:p>
          </p:txBody>
        </p:sp>
      </p:grpSp>
      <p:sp>
        <p:nvSpPr>
          <p:cNvPr id="21" name="Google Shape;497;p32">
            <a:extLst>
              <a:ext uri="{FF2B5EF4-FFF2-40B4-BE49-F238E27FC236}">
                <a16:creationId xmlns:a16="http://schemas.microsoft.com/office/drawing/2014/main" id="{66FF6A69-5DCD-EAA8-BD1E-D412E5C19C7B}"/>
              </a:ext>
            </a:extLst>
          </p:cNvPr>
          <p:cNvSpPr txBox="1"/>
          <p:nvPr/>
        </p:nvSpPr>
        <p:spPr>
          <a:xfrm>
            <a:off x="0" y="180975"/>
            <a:ext cx="12191999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en-US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Avaliação Multidimensional</a:t>
            </a:r>
            <a:endParaRPr sz="4000" dirty="0">
              <a:latin typeface="Arial Rounded MT Bold" panose="020F0704030504030204" pitchFamily="34" charset="0"/>
            </a:endParaRPr>
          </a:p>
        </p:txBody>
      </p:sp>
      <p:sp>
        <p:nvSpPr>
          <p:cNvPr id="24" name="Google Shape;497;p32">
            <a:extLst>
              <a:ext uri="{FF2B5EF4-FFF2-40B4-BE49-F238E27FC236}">
                <a16:creationId xmlns:a16="http://schemas.microsoft.com/office/drawing/2014/main" id="{B3259D36-AA46-261E-A441-BDDD75E3F64F}"/>
              </a:ext>
            </a:extLst>
          </p:cNvPr>
          <p:cNvSpPr txBox="1"/>
          <p:nvPr/>
        </p:nvSpPr>
        <p:spPr>
          <a:xfrm>
            <a:off x="463436" y="4226423"/>
            <a:ext cx="2989376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buClr>
                <a:srgbClr val="000000"/>
              </a:buClr>
              <a:buSzPts val="2500"/>
            </a:pPr>
            <a:r>
              <a:rPr lang="pt-BR" b="1" dirty="0"/>
              <a:t>FREQUÊNCIA DE AVALIAÇÃO: </a:t>
            </a:r>
            <a:r>
              <a:rPr lang="pt-BR" dirty="0"/>
              <a:t> pelo menos 1 vez ao ano.</a:t>
            </a:r>
            <a:endParaRPr dirty="0"/>
          </a:p>
        </p:txBody>
      </p:sp>
      <p:sp>
        <p:nvSpPr>
          <p:cNvPr id="26" name="Google Shape;495;p32">
            <a:extLst>
              <a:ext uri="{FF2B5EF4-FFF2-40B4-BE49-F238E27FC236}">
                <a16:creationId xmlns:a16="http://schemas.microsoft.com/office/drawing/2014/main" id="{A7F86DC6-BBE2-C75D-E8C7-AF1F6A4C1D5E}"/>
              </a:ext>
            </a:extLst>
          </p:cNvPr>
          <p:cNvSpPr txBox="1"/>
          <p:nvPr/>
        </p:nvSpPr>
        <p:spPr>
          <a:xfrm>
            <a:off x="9140145" y="4037510"/>
            <a:ext cx="2592161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just">
              <a:buClr>
                <a:srgbClr val="000000"/>
              </a:buClr>
              <a:buSzPts val="2500"/>
            </a:pPr>
            <a:r>
              <a:rPr lang="pt-BR" b="1" dirty="0"/>
              <a:t>PROFISSIONAIS</a:t>
            </a:r>
            <a:r>
              <a:rPr lang="pt-BR" dirty="0"/>
              <a:t> membros da equipe multiprofissional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517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24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97;p32">
            <a:extLst>
              <a:ext uri="{FF2B5EF4-FFF2-40B4-BE49-F238E27FC236}">
                <a16:creationId xmlns:a16="http://schemas.microsoft.com/office/drawing/2014/main" id="{66FF6A69-5DCD-EAA8-BD1E-D412E5C19C7B}"/>
              </a:ext>
            </a:extLst>
          </p:cNvPr>
          <p:cNvSpPr txBox="1"/>
          <p:nvPr/>
        </p:nvSpPr>
        <p:spPr>
          <a:xfrm>
            <a:off x="0" y="180975"/>
            <a:ext cx="12191999" cy="54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Dimensões da Avaliação Multidimensional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sp>
        <p:nvSpPr>
          <p:cNvPr id="3" name="Google Shape;392;p27">
            <a:extLst>
              <a:ext uri="{FF2B5EF4-FFF2-40B4-BE49-F238E27FC236}">
                <a16:creationId xmlns:a16="http://schemas.microsoft.com/office/drawing/2014/main" id="{FC8101B6-48C8-B862-A460-777B844CFCF0}"/>
              </a:ext>
            </a:extLst>
          </p:cNvPr>
          <p:cNvSpPr txBox="1"/>
          <p:nvPr/>
        </p:nvSpPr>
        <p:spPr>
          <a:xfrm>
            <a:off x="8915400" y="3736220"/>
            <a:ext cx="1701800" cy="646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Open Sans"/>
              <a:buNone/>
            </a:pPr>
            <a:endParaRPr dirty="0"/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35841E3D-7EF0-E0F2-9C92-8BA778B14662}"/>
              </a:ext>
            </a:extLst>
          </p:cNvPr>
          <p:cNvGrpSpPr/>
          <p:nvPr/>
        </p:nvGrpSpPr>
        <p:grpSpPr>
          <a:xfrm>
            <a:off x="7385050" y="1308933"/>
            <a:ext cx="2593642" cy="930275"/>
            <a:chOff x="7385050" y="923925"/>
            <a:chExt cx="2593642" cy="930275"/>
          </a:xfrm>
        </p:grpSpPr>
        <p:sp>
          <p:nvSpPr>
            <p:cNvPr id="9" name="Google Shape;396;p27">
              <a:extLst>
                <a:ext uri="{FF2B5EF4-FFF2-40B4-BE49-F238E27FC236}">
                  <a16:creationId xmlns:a16="http://schemas.microsoft.com/office/drawing/2014/main" id="{00540F4E-96D7-5A0A-7E52-E682BD4024CC}"/>
                </a:ext>
              </a:extLst>
            </p:cNvPr>
            <p:cNvSpPr txBox="1"/>
            <p:nvPr/>
          </p:nvSpPr>
          <p:spPr>
            <a:xfrm>
              <a:off x="8408655" y="1245393"/>
              <a:ext cx="1570037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828"/>
                </a:buClr>
                <a:buSzPts val="2200"/>
                <a:buFont typeface="Open Sans SemiBold"/>
                <a:buNone/>
              </a:pPr>
              <a:r>
                <a:rPr lang="en-US" sz="2200" b="1" dirty="0">
                  <a:solidFill>
                    <a:srgbClr val="28282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CLÍNICA</a:t>
              </a:r>
              <a:endParaRPr dirty="0"/>
            </a:p>
          </p:txBody>
        </p: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F3D9FD25-5151-BAEC-0B06-0C758098B575}"/>
                </a:ext>
              </a:extLst>
            </p:cNvPr>
            <p:cNvGrpSpPr/>
            <p:nvPr/>
          </p:nvGrpSpPr>
          <p:grpSpPr>
            <a:xfrm>
              <a:off x="7385050" y="923925"/>
              <a:ext cx="890587" cy="930275"/>
              <a:chOff x="7385050" y="923925"/>
              <a:chExt cx="890587" cy="930275"/>
            </a:xfrm>
          </p:grpSpPr>
          <p:sp>
            <p:nvSpPr>
              <p:cNvPr id="27" name="Google Shape;399;p27">
                <a:extLst>
                  <a:ext uri="{FF2B5EF4-FFF2-40B4-BE49-F238E27FC236}">
                    <a16:creationId xmlns:a16="http://schemas.microsoft.com/office/drawing/2014/main" id="{77C0FC52-2193-DE85-F464-0F301ECA8818}"/>
                  </a:ext>
                </a:extLst>
              </p:cNvPr>
              <p:cNvSpPr/>
              <p:nvPr/>
            </p:nvSpPr>
            <p:spPr>
              <a:xfrm>
                <a:off x="7385050" y="923925"/>
                <a:ext cx="890587" cy="892175"/>
              </a:xfrm>
              <a:prstGeom prst="ellipse">
                <a:avLst/>
              </a:prstGeom>
              <a:solidFill>
                <a:srgbClr val="CADBEB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" name="Google Shape;400;p27">
                <a:extLst>
                  <a:ext uri="{FF2B5EF4-FFF2-40B4-BE49-F238E27FC236}">
                    <a16:creationId xmlns:a16="http://schemas.microsoft.com/office/drawing/2014/main" id="{7E4A0B99-7414-2C21-1E3B-317F6010FBA2}"/>
                  </a:ext>
                </a:extLst>
              </p:cNvPr>
              <p:cNvSpPr txBox="1"/>
              <p:nvPr/>
            </p:nvSpPr>
            <p:spPr>
              <a:xfrm>
                <a:off x="7716837" y="1035050"/>
                <a:ext cx="542925" cy="8191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4400"/>
                  <a:buFont typeface="Montserrat"/>
                  <a:buNone/>
                </a:pPr>
                <a:r>
                  <a:rPr lang="en-US" sz="4400" b="0" i="0" u="non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</a:t>
                </a:r>
                <a:endParaRPr/>
              </a:p>
            </p:txBody>
          </p:sp>
        </p:grpSp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FE01BB40-3057-4A5F-49A8-CD7CBF8D0E0D}"/>
              </a:ext>
            </a:extLst>
          </p:cNvPr>
          <p:cNvGrpSpPr/>
          <p:nvPr/>
        </p:nvGrpSpPr>
        <p:grpSpPr>
          <a:xfrm>
            <a:off x="7951787" y="3412370"/>
            <a:ext cx="2981799" cy="914400"/>
            <a:chOff x="7951787" y="3027362"/>
            <a:chExt cx="2981799" cy="914400"/>
          </a:xfrm>
        </p:grpSpPr>
        <p:sp>
          <p:nvSpPr>
            <p:cNvPr id="6" name="Google Shape;394;p27">
              <a:extLst>
                <a:ext uri="{FF2B5EF4-FFF2-40B4-BE49-F238E27FC236}">
                  <a16:creationId xmlns:a16="http://schemas.microsoft.com/office/drawing/2014/main" id="{2CCA7F9E-1FF9-800F-0B0F-968508AE1E3B}"/>
                </a:ext>
              </a:extLst>
            </p:cNvPr>
            <p:cNvSpPr txBox="1"/>
            <p:nvPr/>
          </p:nvSpPr>
          <p:spPr>
            <a:xfrm>
              <a:off x="8983188" y="3308349"/>
              <a:ext cx="1950398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828"/>
                </a:buClr>
                <a:buSzPts val="2200"/>
                <a:buFont typeface="Open Sans SemiBold"/>
                <a:buNone/>
              </a:pPr>
              <a:r>
                <a:rPr lang="en-US" sz="2200" b="1" dirty="0">
                  <a:solidFill>
                    <a:srgbClr val="28282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PSICOSOSSIAL</a:t>
              </a:r>
              <a:endParaRPr dirty="0"/>
            </a:p>
          </p:txBody>
        </p:sp>
        <p:sp>
          <p:nvSpPr>
            <p:cNvPr id="10" name="Google Shape;397;p27">
              <a:extLst>
                <a:ext uri="{FF2B5EF4-FFF2-40B4-BE49-F238E27FC236}">
                  <a16:creationId xmlns:a16="http://schemas.microsoft.com/office/drawing/2014/main" id="{84DB4024-1739-408A-02C1-3882C5DEFDF1}"/>
                </a:ext>
              </a:extLst>
            </p:cNvPr>
            <p:cNvSpPr/>
            <p:nvPr/>
          </p:nvSpPr>
          <p:spPr>
            <a:xfrm>
              <a:off x="7951787" y="3027362"/>
              <a:ext cx="889000" cy="892175"/>
            </a:xfrm>
            <a:prstGeom prst="ellipse">
              <a:avLst/>
            </a:prstGeom>
            <a:solidFill>
              <a:srgbClr val="3042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401;p27">
              <a:extLst>
                <a:ext uri="{FF2B5EF4-FFF2-40B4-BE49-F238E27FC236}">
                  <a16:creationId xmlns:a16="http://schemas.microsoft.com/office/drawing/2014/main" id="{B46218C8-BF8B-450C-3B2D-0051CE19F621}"/>
                </a:ext>
              </a:extLst>
            </p:cNvPr>
            <p:cNvSpPr txBox="1"/>
            <p:nvPr/>
          </p:nvSpPr>
          <p:spPr>
            <a:xfrm>
              <a:off x="8232775" y="3122612"/>
              <a:ext cx="657225" cy="819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Montserrat"/>
                <a:buNone/>
              </a:pPr>
              <a:r>
                <a:rPr lang="en-US" sz="4400" b="0" i="0" u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 dirty="0"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1EBC01E5-23B3-157F-CB5A-7E1A2E8ADBCD}"/>
              </a:ext>
            </a:extLst>
          </p:cNvPr>
          <p:cNvGrpSpPr/>
          <p:nvPr/>
        </p:nvGrpSpPr>
        <p:grpSpPr>
          <a:xfrm>
            <a:off x="7385050" y="5465008"/>
            <a:ext cx="2743622" cy="928687"/>
            <a:chOff x="7385050" y="5080000"/>
            <a:chExt cx="2743622" cy="928687"/>
          </a:xfrm>
        </p:grpSpPr>
        <p:sp>
          <p:nvSpPr>
            <p:cNvPr id="8" name="Google Shape;395;p27">
              <a:extLst>
                <a:ext uri="{FF2B5EF4-FFF2-40B4-BE49-F238E27FC236}">
                  <a16:creationId xmlns:a16="http://schemas.microsoft.com/office/drawing/2014/main" id="{2A23424C-2AB7-47CA-CD86-E3EC99FF09DE}"/>
                </a:ext>
              </a:extLst>
            </p:cNvPr>
            <p:cNvSpPr txBox="1"/>
            <p:nvPr/>
          </p:nvSpPr>
          <p:spPr>
            <a:xfrm>
              <a:off x="8426873" y="5359411"/>
              <a:ext cx="1701799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828"/>
                </a:buClr>
                <a:buSzPts val="2200"/>
                <a:buFont typeface="Open Sans SemiBold"/>
                <a:buNone/>
              </a:pPr>
              <a:r>
                <a:rPr lang="en-US" sz="2200" b="1" dirty="0">
                  <a:solidFill>
                    <a:srgbClr val="28282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FUNCIONAL</a:t>
              </a:r>
              <a:endParaRPr dirty="0"/>
            </a:p>
          </p:txBody>
        </p:sp>
        <p:sp>
          <p:nvSpPr>
            <p:cNvPr id="11" name="Google Shape;398;p27">
              <a:extLst>
                <a:ext uri="{FF2B5EF4-FFF2-40B4-BE49-F238E27FC236}">
                  <a16:creationId xmlns:a16="http://schemas.microsoft.com/office/drawing/2014/main" id="{03D49127-3FF9-E3A2-A8B5-9DECE1AE89D8}"/>
                </a:ext>
              </a:extLst>
            </p:cNvPr>
            <p:cNvSpPr/>
            <p:nvPr/>
          </p:nvSpPr>
          <p:spPr>
            <a:xfrm>
              <a:off x="7385050" y="5080000"/>
              <a:ext cx="890587" cy="890587"/>
            </a:xfrm>
            <a:prstGeom prst="ellipse">
              <a:avLst/>
            </a:prstGeom>
            <a:solidFill>
              <a:srgbClr val="F2610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402;p27">
              <a:extLst>
                <a:ext uri="{FF2B5EF4-FFF2-40B4-BE49-F238E27FC236}">
                  <a16:creationId xmlns:a16="http://schemas.microsoft.com/office/drawing/2014/main" id="{4401F896-AFF3-F255-9D01-E2C54A152473}"/>
                </a:ext>
              </a:extLst>
            </p:cNvPr>
            <p:cNvSpPr txBox="1"/>
            <p:nvPr/>
          </p:nvSpPr>
          <p:spPr>
            <a:xfrm>
              <a:off x="7673975" y="5189537"/>
              <a:ext cx="649287" cy="8191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400"/>
                <a:buFont typeface="Montserrat"/>
                <a:buNone/>
              </a:pPr>
              <a:r>
                <a:rPr lang="en-US" sz="4400" b="0" i="0" u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dirty="0"/>
            </a:p>
          </p:txBody>
        </p:sp>
      </p:grpSp>
      <p:sp>
        <p:nvSpPr>
          <p:cNvPr id="31" name="Google Shape;403;p27">
            <a:extLst>
              <a:ext uri="{FF2B5EF4-FFF2-40B4-BE49-F238E27FC236}">
                <a16:creationId xmlns:a16="http://schemas.microsoft.com/office/drawing/2014/main" id="{FDC086C9-A24A-312B-582D-4EB250575C5A}"/>
              </a:ext>
            </a:extLst>
          </p:cNvPr>
          <p:cNvSpPr/>
          <p:nvPr/>
        </p:nvSpPr>
        <p:spPr>
          <a:xfrm>
            <a:off x="8061325" y="2243970"/>
            <a:ext cx="320675" cy="1062037"/>
          </a:xfrm>
          <a:custGeom>
            <a:avLst/>
            <a:gdLst/>
            <a:ahLst/>
            <a:cxnLst/>
            <a:rect l="l" t="t" r="r" b="b"/>
            <a:pathLst>
              <a:path w="81" h="268" extrusionOk="0">
                <a:moveTo>
                  <a:pt x="75" y="268"/>
                </a:moveTo>
                <a:cubicBezTo>
                  <a:pt x="72" y="268"/>
                  <a:pt x="70" y="266"/>
                  <a:pt x="69" y="263"/>
                </a:cubicBezTo>
                <a:cubicBezTo>
                  <a:pt x="58" y="176"/>
                  <a:pt x="35" y="90"/>
                  <a:pt x="1" y="8"/>
                </a:cubicBezTo>
                <a:cubicBezTo>
                  <a:pt x="0" y="6"/>
                  <a:pt x="1" y="2"/>
                  <a:pt x="4" y="1"/>
                </a:cubicBezTo>
                <a:cubicBezTo>
                  <a:pt x="7" y="0"/>
                  <a:pt x="10" y="1"/>
                  <a:pt x="11" y="4"/>
                </a:cubicBezTo>
                <a:cubicBezTo>
                  <a:pt x="45" y="86"/>
                  <a:pt x="69" y="173"/>
                  <a:pt x="81" y="262"/>
                </a:cubicBezTo>
                <a:cubicBezTo>
                  <a:pt x="81" y="265"/>
                  <a:pt x="79" y="267"/>
                  <a:pt x="76" y="268"/>
                </a:cubicBezTo>
                <a:cubicBezTo>
                  <a:pt x="75" y="268"/>
                  <a:pt x="75" y="268"/>
                  <a:pt x="75" y="268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404;p27">
            <a:extLst>
              <a:ext uri="{FF2B5EF4-FFF2-40B4-BE49-F238E27FC236}">
                <a16:creationId xmlns:a16="http://schemas.microsoft.com/office/drawing/2014/main" id="{A538B7AF-5969-3028-6D06-D0C1B9723C52}"/>
              </a:ext>
            </a:extLst>
          </p:cNvPr>
          <p:cNvSpPr/>
          <p:nvPr/>
        </p:nvSpPr>
        <p:spPr>
          <a:xfrm>
            <a:off x="8061325" y="4387095"/>
            <a:ext cx="320675" cy="1062037"/>
          </a:xfrm>
          <a:custGeom>
            <a:avLst/>
            <a:gdLst/>
            <a:ahLst/>
            <a:cxnLst/>
            <a:rect l="l" t="t" r="r" b="b"/>
            <a:pathLst>
              <a:path w="81" h="268" extrusionOk="0">
                <a:moveTo>
                  <a:pt x="6" y="268"/>
                </a:moveTo>
                <a:cubicBezTo>
                  <a:pt x="5" y="268"/>
                  <a:pt x="5" y="268"/>
                  <a:pt x="4" y="267"/>
                </a:cubicBezTo>
                <a:cubicBezTo>
                  <a:pt x="1" y="266"/>
                  <a:pt x="0" y="263"/>
                  <a:pt x="1" y="260"/>
                </a:cubicBezTo>
                <a:cubicBezTo>
                  <a:pt x="34" y="178"/>
                  <a:pt x="58" y="93"/>
                  <a:pt x="69" y="5"/>
                </a:cubicBezTo>
                <a:cubicBezTo>
                  <a:pt x="70" y="2"/>
                  <a:pt x="73" y="0"/>
                  <a:pt x="76" y="0"/>
                </a:cubicBezTo>
                <a:cubicBezTo>
                  <a:pt x="79" y="1"/>
                  <a:pt x="81" y="4"/>
                  <a:pt x="81" y="7"/>
                </a:cubicBezTo>
                <a:cubicBezTo>
                  <a:pt x="69" y="95"/>
                  <a:pt x="45" y="182"/>
                  <a:pt x="11" y="264"/>
                </a:cubicBezTo>
                <a:cubicBezTo>
                  <a:pt x="10" y="266"/>
                  <a:pt x="8" y="268"/>
                  <a:pt x="6" y="268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405;p27">
            <a:extLst>
              <a:ext uri="{FF2B5EF4-FFF2-40B4-BE49-F238E27FC236}">
                <a16:creationId xmlns:a16="http://schemas.microsoft.com/office/drawing/2014/main" id="{C159EABE-8EEE-E7F5-A16C-6E7605311F31}"/>
              </a:ext>
            </a:extLst>
          </p:cNvPr>
          <p:cNvSpPr/>
          <p:nvPr/>
        </p:nvSpPr>
        <p:spPr>
          <a:xfrm>
            <a:off x="1646237" y="2105858"/>
            <a:ext cx="3111500" cy="4043362"/>
          </a:xfrm>
          <a:custGeom>
            <a:avLst/>
            <a:gdLst/>
            <a:ahLst/>
            <a:cxnLst/>
            <a:rect l="l" t="t" r="r" b="b"/>
            <a:pathLst>
              <a:path w="786" h="1021" extrusionOk="0">
                <a:moveTo>
                  <a:pt x="472" y="1021"/>
                </a:moveTo>
                <a:cubicBezTo>
                  <a:pt x="580" y="1021"/>
                  <a:pt x="682" y="965"/>
                  <a:pt x="732" y="879"/>
                </a:cubicBezTo>
                <a:cubicBezTo>
                  <a:pt x="773" y="807"/>
                  <a:pt x="786" y="719"/>
                  <a:pt x="766" y="637"/>
                </a:cubicBezTo>
                <a:cubicBezTo>
                  <a:pt x="747" y="556"/>
                  <a:pt x="700" y="489"/>
                  <a:pt x="632" y="448"/>
                </a:cubicBezTo>
                <a:cubicBezTo>
                  <a:pt x="586" y="473"/>
                  <a:pt x="534" y="486"/>
                  <a:pt x="480" y="486"/>
                </a:cubicBezTo>
                <a:cubicBezTo>
                  <a:pt x="355" y="486"/>
                  <a:pt x="235" y="416"/>
                  <a:pt x="172" y="308"/>
                </a:cubicBezTo>
                <a:cubicBezTo>
                  <a:pt x="132" y="238"/>
                  <a:pt x="122" y="149"/>
                  <a:pt x="145" y="65"/>
                </a:cubicBezTo>
                <a:cubicBezTo>
                  <a:pt x="152" y="42"/>
                  <a:pt x="160" y="20"/>
                  <a:pt x="171" y="0"/>
                </a:cubicBezTo>
                <a:cubicBezTo>
                  <a:pt x="63" y="115"/>
                  <a:pt x="0" y="269"/>
                  <a:pt x="0" y="432"/>
                </a:cubicBezTo>
                <a:cubicBezTo>
                  <a:pt x="0" y="654"/>
                  <a:pt x="119" y="863"/>
                  <a:pt x="310" y="977"/>
                </a:cubicBezTo>
                <a:cubicBezTo>
                  <a:pt x="312" y="978"/>
                  <a:pt x="314" y="979"/>
                  <a:pt x="316" y="980"/>
                </a:cubicBezTo>
                <a:cubicBezTo>
                  <a:pt x="363" y="1007"/>
                  <a:pt x="417" y="1021"/>
                  <a:pt x="472" y="1021"/>
                </a:cubicBezTo>
                <a:close/>
              </a:path>
            </a:pathLst>
          </a:custGeom>
          <a:solidFill>
            <a:srgbClr val="CADB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Gráfico 39" descr="Coração com pulsação">
            <a:extLst>
              <a:ext uri="{FF2B5EF4-FFF2-40B4-BE49-F238E27FC236}">
                <a16:creationId xmlns:a16="http://schemas.microsoft.com/office/drawing/2014/main" id="{A46A7CE3-B75B-5E49-9624-69AD7E690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15211" y="4500139"/>
            <a:ext cx="1088231" cy="1088231"/>
          </a:xfrm>
          <a:prstGeom prst="rect">
            <a:avLst/>
          </a:prstGeom>
        </p:spPr>
      </p:pic>
      <p:grpSp>
        <p:nvGrpSpPr>
          <p:cNvPr id="45" name="Agrupar 44">
            <a:extLst>
              <a:ext uri="{FF2B5EF4-FFF2-40B4-BE49-F238E27FC236}">
                <a16:creationId xmlns:a16="http://schemas.microsoft.com/office/drawing/2014/main" id="{4DFED6B3-AFDD-6625-4096-FFBA9DDDA368}"/>
              </a:ext>
            </a:extLst>
          </p:cNvPr>
          <p:cNvGrpSpPr/>
          <p:nvPr/>
        </p:nvGrpSpPr>
        <p:grpSpPr>
          <a:xfrm>
            <a:off x="3578225" y="2588458"/>
            <a:ext cx="3074987" cy="3735387"/>
            <a:chOff x="3578225" y="2203450"/>
            <a:chExt cx="3074987" cy="3735387"/>
          </a:xfrm>
        </p:grpSpPr>
        <p:sp>
          <p:nvSpPr>
            <p:cNvPr id="34" name="Google Shape;406;p27">
              <a:extLst>
                <a:ext uri="{FF2B5EF4-FFF2-40B4-BE49-F238E27FC236}">
                  <a16:creationId xmlns:a16="http://schemas.microsoft.com/office/drawing/2014/main" id="{9FAAC262-C0C9-1BFB-3D01-5FFD21D2AF97}"/>
                </a:ext>
              </a:extLst>
            </p:cNvPr>
            <p:cNvSpPr/>
            <p:nvPr/>
          </p:nvSpPr>
          <p:spPr>
            <a:xfrm>
              <a:off x="3578225" y="2203450"/>
              <a:ext cx="3074987" cy="3735387"/>
            </a:xfrm>
            <a:custGeom>
              <a:avLst/>
              <a:gdLst/>
              <a:ahLst/>
              <a:cxnLst/>
              <a:rect l="l" t="t" r="r" b="b"/>
              <a:pathLst>
                <a:path w="777" h="943" extrusionOk="0">
                  <a:moveTo>
                    <a:pt x="0" y="926"/>
                  </a:moveTo>
                  <a:cubicBezTo>
                    <a:pt x="47" y="937"/>
                    <a:pt x="96" y="943"/>
                    <a:pt x="145" y="943"/>
                  </a:cubicBezTo>
                  <a:cubicBezTo>
                    <a:pt x="493" y="943"/>
                    <a:pt x="777" y="659"/>
                    <a:pt x="777" y="310"/>
                  </a:cubicBezTo>
                  <a:cubicBezTo>
                    <a:pt x="777" y="145"/>
                    <a:pt x="639" y="0"/>
                    <a:pt x="482" y="0"/>
                  </a:cubicBezTo>
                  <a:cubicBezTo>
                    <a:pt x="309" y="0"/>
                    <a:pt x="163" y="138"/>
                    <a:pt x="158" y="302"/>
                  </a:cubicBezTo>
                  <a:cubicBezTo>
                    <a:pt x="232" y="347"/>
                    <a:pt x="284" y="421"/>
                    <a:pt x="305" y="509"/>
                  </a:cubicBezTo>
                  <a:cubicBezTo>
                    <a:pt x="326" y="598"/>
                    <a:pt x="312" y="693"/>
                    <a:pt x="267" y="770"/>
                  </a:cubicBezTo>
                  <a:cubicBezTo>
                    <a:pt x="240" y="818"/>
                    <a:pt x="199" y="857"/>
                    <a:pt x="148" y="885"/>
                  </a:cubicBezTo>
                  <a:cubicBezTo>
                    <a:pt x="103" y="910"/>
                    <a:pt x="52" y="924"/>
                    <a:pt x="0" y="926"/>
                  </a:cubicBezTo>
                  <a:close/>
                </a:path>
              </a:pathLst>
            </a:custGeom>
            <a:solidFill>
              <a:srgbClr val="3042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4" name="Gráfico 43" descr="Cérebro na cabeça">
              <a:extLst>
                <a:ext uri="{FF2B5EF4-FFF2-40B4-BE49-F238E27FC236}">
                  <a16:creationId xmlns:a16="http://schemas.microsoft.com/office/drawing/2014/main" id="{73C9C035-36EA-5EF8-084B-E8C96272F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43487" y="3122612"/>
              <a:ext cx="1063625" cy="1063625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8B378644-13E3-12C7-A8EE-177B9A6BE918}"/>
              </a:ext>
            </a:extLst>
          </p:cNvPr>
          <p:cNvGrpSpPr/>
          <p:nvPr/>
        </p:nvGrpSpPr>
        <p:grpSpPr>
          <a:xfrm>
            <a:off x="2109787" y="1308933"/>
            <a:ext cx="4435475" cy="2614612"/>
            <a:chOff x="2109787" y="923925"/>
            <a:chExt cx="4435475" cy="2614612"/>
          </a:xfrm>
        </p:grpSpPr>
        <p:sp>
          <p:nvSpPr>
            <p:cNvPr id="35" name="Google Shape;407;p27">
              <a:extLst>
                <a:ext uri="{FF2B5EF4-FFF2-40B4-BE49-F238E27FC236}">
                  <a16:creationId xmlns:a16="http://schemas.microsoft.com/office/drawing/2014/main" id="{592CB8C9-16A9-D24D-A439-451B54B9CB49}"/>
                </a:ext>
              </a:extLst>
            </p:cNvPr>
            <p:cNvSpPr/>
            <p:nvPr/>
          </p:nvSpPr>
          <p:spPr>
            <a:xfrm>
              <a:off x="2109787" y="923925"/>
              <a:ext cx="4435475" cy="2614612"/>
            </a:xfrm>
            <a:custGeom>
              <a:avLst/>
              <a:gdLst/>
              <a:ahLst/>
              <a:cxnLst/>
              <a:rect l="l" t="t" r="r" b="b"/>
              <a:pathLst>
                <a:path w="1121" h="660" extrusionOk="0">
                  <a:moveTo>
                    <a:pt x="516" y="0"/>
                  </a:moveTo>
                  <a:cubicBezTo>
                    <a:pt x="407" y="0"/>
                    <a:pt x="299" y="28"/>
                    <a:pt x="205" y="82"/>
                  </a:cubicBezTo>
                  <a:cubicBezTo>
                    <a:pt x="203" y="83"/>
                    <a:pt x="201" y="84"/>
                    <a:pt x="199" y="85"/>
                  </a:cubicBezTo>
                  <a:cubicBezTo>
                    <a:pt x="56" y="168"/>
                    <a:pt x="0" y="359"/>
                    <a:pt x="79" y="496"/>
                  </a:cubicBezTo>
                  <a:cubicBezTo>
                    <a:pt x="136" y="595"/>
                    <a:pt x="248" y="660"/>
                    <a:pt x="363" y="660"/>
                  </a:cubicBezTo>
                  <a:cubicBezTo>
                    <a:pt x="412" y="660"/>
                    <a:pt x="460" y="648"/>
                    <a:pt x="502" y="625"/>
                  </a:cubicBezTo>
                  <a:cubicBezTo>
                    <a:pt x="507" y="446"/>
                    <a:pt x="665" y="296"/>
                    <a:pt x="853" y="296"/>
                  </a:cubicBezTo>
                  <a:cubicBezTo>
                    <a:pt x="934" y="296"/>
                    <a:pt x="1016" y="332"/>
                    <a:pt x="1077" y="395"/>
                  </a:cubicBezTo>
                  <a:cubicBezTo>
                    <a:pt x="1094" y="412"/>
                    <a:pt x="1109" y="430"/>
                    <a:pt x="1121" y="450"/>
                  </a:cubicBezTo>
                  <a:cubicBezTo>
                    <a:pt x="1042" y="190"/>
                    <a:pt x="801" y="0"/>
                    <a:pt x="516" y="0"/>
                  </a:cubicBezTo>
                  <a:close/>
                </a:path>
              </a:pathLst>
            </a:custGeom>
            <a:solidFill>
              <a:srgbClr val="F2610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ráfico 47" descr="Acesso a cadeirantes">
              <a:extLst>
                <a:ext uri="{FF2B5EF4-FFF2-40B4-BE49-F238E27FC236}">
                  <a16:creationId xmlns:a16="http://schemas.microsoft.com/office/drawing/2014/main" id="{C529AC54-2D1F-09B8-0EA5-5C33110FC4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918511" y="1593329"/>
              <a:ext cx="1074951" cy="1074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4083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Agrupar 55">
            <a:extLst>
              <a:ext uri="{FF2B5EF4-FFF2-40B4-BE49-F238E27FC236}">
                <a16:creationId xmlns:a16="http://schemas.microsoft.com/office/drawing/2014/main" id="{CA6B9668-F9FD-6692-1350-109CDC1BA3B0}"/>
              </a:ext>
            </a:extLst>
          </p:cNvPr>
          <p:cNvGrpSpPr/>
          <p:nvPr/>
        </p:nvGrpSpPr>
        <p:grpSpPr>
          <a:xfrm>
            <a:off x="770020" y="2898803"/>
            <a:ext cx="847113" cy="2230403"/>
            <a:chOff x="770020" y="2898803"/>
            <a:chExt cx="847113" cy="2230403"/>
          </a:xfrm>
        </p:grpSpPr>
        <p:sp>
          <p:nvSpPr>
            <p:cNvPr id="16" name="Google Shape;262;p16">
              <a:extLst>
                <a:ext uri="{FF2B5EF4-FFF2-40B4-BE49-F238E27FC236}">
                  <a16:creationId xmlns:a16="http://schemas.microsoft.com/office/drawing/2014/main" id="{9B82146E-696D-2DDC-CA37-B38A2AAA871E}"/>
                </a:ext>
              </a:extLst>
            </p:cNvPr>
            <p:cNvSpPr/>
            <p:nvPr/>
          </p:nvSpPr>
          <p:spPr>
            <a:xfrm>
              <a:off x="770020" y="2898803"/>
              <a:ext cx="847113" cy="2230403"/>
            </a:xfrm>
            <a:custGeom>
              <a:avLst/>
              <a:gdLst/>
              <a:ahLst/>
              <a:cxnLst/>
              <a:rect l="l" t="t" r="r" b="b"/>
              <a:pathLst>
                <a:path w="145" h="377" extrusionOk="0">
                  <a:moveTo>
                    <a:pt x="0" y="258"/>
                  </a:moveTo>
                  <a:cubicBezTo>
                    <a:pt x="0" y="324"/>
                    <a:pt x="54" y="377"/>
                    <a:pt x="120" y="377"/>
                  </a:cubicBezTo>
                  <a:cubicBezTo>
                    <a:pt x="145" y="377"/>
                    <a:pt x="145" y="377"/>
                    <a:pt x="145" y="377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37" y="0"/>
                    <a:pt x="126" y="0"/>
                    <a:pt x="114" y="0"/>
                  </a:cubicBezTo>
                  <a:cubicBezTo>
                    <a:pt x="99" y="0"/>
                    <a:pt x="61" y="4"/>
                    <a:pt x="30" y="36"/>
                  </a:cubicBezTo>
                  <a:cubicBezTo>
                    <a:pt x="3" y="66"/>
                    <a:pt x="1" y="108"/>
                    <a:pt x="0" y="116"/>
                  </a:cubicBezTo>
                  <a:lnTo>
                    <a:pt x="0" y="258"/>
                  </a:lnTo>
                  <a:close/>
                </a:path>
              </a:pathLst>
            </a:custGeom>
            <a:solidFill>
              <a:srgbClr val="64D1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263;p16">
              <a:extLst>
                <a:ext uri="{FF2B5EF4-FFF2-40B4-BE49-F238E27FC236}">
                  <a16:creationId xmlns:a16="http://schemas.microsoft.com/office/drawing/2014/main" id="{A2A1943D-E926-1A87-618A-BCE18030D668}"/>
                </a:ext>
              </a:extLst>
            </p:cNvPr>
            <p:cNvSpPr/>
            <p:nvPr/>
          </p:nvSpPr>
          <p:spPr>
            <a:xfrm>
              <a:off x="933692" y="3692980"/>
              <a:ext cx="544099" cy="543618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7" y="0"/>
                  </a:moveTo>
                  <a:cubicBezTo>
                    <a:pt x="21" y="0"/>
                    <a:pt x="0" y="20"/>
                    <a:pt x="0" y="46"/>
                  </a:cubicBezTo>
                  <a:cubicBezTo>
                    <a:pt x="0" y="71"/>
                    <a:pt x="21" y="92"/>
                    <a:pt x="47" y="92"/>
                  </a:cubicBezTo>
                  <a:cubicBezTo>
                    <a:pt x="72" y="92"/>
                    <a:pt x="93" y="71"/>
                    <a:pt x="93" y="46"/>
                  </a:cubicBezTo>
                  <a:cubicBezTo>
                    <a:pt x="93" y="20"/>
                    <a:pt x="72" y="0"/>
                    <a:pt x="47" y="0"/>
                  </a:cubicBezTo>
                  <a:close/>
                  <a:moveTo>
                    <a:pt x="77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77" y="37"/>
                    <a:pt x="77" y="37"/>
                    <a:pt x="77" y="37"/>
                  </a:cubicBezTo>
                  <a:lnTo>
                    <a:pt x="77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68347117-F254-ABCF-C862-441A83A1CECE}"/>
              </a:ext>
            </a:extLst>
          </p:cNvPr>
          <p:cNvGrpSpPr/>
          <p:nvPr/>
        </p:nvGrpSpPr>
        <p:grpSpPr>
          <a:xfrm>
            <a:off x="1752053" y="4082237"/>
            <a:ext cx="1389001" cy="2040249"/>
            <a:chOff x="1752053" y="4082237"/>
            <a:chExt cx="1389001" cy="2040249"/>
          </a:xfrm>
        </p:grpSpPr>
        <p:sp>
          <p:nvSpPr>
            <p:cNvPr id="14" name="Google Shape;260;p16">
              <a:extLst>
                <a:ext uri="{FF2B5EF4-FFF2-40B4-BE49-F238E27FC236}">
                  <a16:creationId xmlns:a16="http://schemas.microsoft.com/office/drawing/2014/main" id="{95162D98-9902-36F9-8FDE-145045578C06}"/>
                </a:ext>
              </a:extLst>
            </p:cNvPr>
            <p:cNvSpPr/>
            <p:nvPr/>
          </p:nvSpPr>
          <p:spPr>
            <a:xfrm>
              <a:off x="1752053" y="4082237"/>
              <a:ext cx="1389001" cy="2040249"/>
            </a:xfrm>
            <a:custGeom>
              <a:avLst/>
              <a:gdLst/>
              <a:ahLst/>
              <a:cxnLst/>
              <a:rect l="l" t="t" r="r" b="b"/>
              <a:pathLst>
                <a:path w="238" h="345" extrusionOk="0">
                  <a:moveTo>
                    <a:pt x="119" y="345"/>
                  </a:moveTo>
                  <a:cubicBezTo>
                    <a:pt x="238" y="345"/>
                    <a:pt x="238" y="345"/>
                    <a:pt x="238" y="345"/>
                  </a:cubicBezTo>
                  <a:cubicBezTo>
                    <a:pt x="231" y="341"/>
                    <a:pt x="225" y="336"/>
                    <a:pt x="220" y="331"/>
                  </a:cubicBezTo>
                  <a:cubicBezTo>
                    <a:pt x="181" y="295"/>
                    <a:pt x="177" y="249"/>
                    <a:pt x="177" y="231"/>
                  </a:cubicBezTo>
                  <a:cubicBezTo>
                    <a:pt x="177" y="210"/>
                    <a:pt x="177" y="189"/>
                    <a:pt x="177" y="189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91"/>
                    <a:pt x="53" y="345"/>
                    <a:pt x="119" y="345"/>
                  </a:cubicBezTo>
                  <a:close/>
                </a:path>
              </a:pathLst>
            </a:custGeom>
            <a:solidFill>
              <a:srgbClr val="34B2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65;p16">
              <a:extLst>
                <a:ext uri="{FF2B5EF4-FFF2-40B4-BE49-F238E27FC236}">
                  <a16:creationId xmlns:a16="http://schemas.microsoft.com/office/drawing/2014/main" id="{27F92529-0BCE-610D-8FFC-E05AC4807A1C}"/>
                </a:ext>
              </a:extLst>
            </p:cNvPr>
            <p:cNvSpPr/>
            <p:nvPr/>
          </p:nvSpPr>
          <p:spPr>
            <a:xfrm>
              <a:off x="2132480" y="4554268"/>
              <a:ext cx="256567" cy="668897"/>
            </a:xfrm>
            <a:custGeom>
              <a:avLst/>
              <a:gdLst/>
              <a:ahLst/>
              <a:cxnLst/>
              <a:rect l="l" t="t" r="r" b="b"/>
              <a:pathLst>
                <a:path w="44" h="113" extrusionOk="0">
                  <a:moveTo>
                    <a:pt x="2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8" y="113"/>
                    <a:pt x="17" y="113"/>
                  </a:cubicBezTo>
                  <a:cubicBezTo>
                    <a:pt x="27" y="113"/>
                    <a:pt x="27" y="113"/>
                    <a:pt x="27" y="113"/>
                  </a:cubicBezTo>
                  <a:cubicBezTo>
                    <a:pt x="37" y="113"/>
                    <a:pt x="44" y="105"/>
                    <a:pt x="44" y="96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8"/>
                    <a:pt x="37" y="0"/>
                    <a:pt x="27" y="0"/>
                  </a:cubicBezTo>
                  <a:close/>
                  <a:moveTo>
                    <a:pt x="40" y="57"/>
                  </a:moveTo>
                  <a:cubicBezTo>
                    <a:pt x="5" y="57"/>
                    <a:pt x="5" y="57"/>
                    <a:pt x="5" y="5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1"/>
                    <a:pt x="11" y="5"/>
                    <a:pt x="18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4" y="5"/>
                    <a:pt x="40" y="11"/>
                    <a:pt x="40" y="19"/>
                  </a:cubicBezTo>
                  <a:lnTo>
                    <a:pt x="4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" name="Agrupar 63">
            <a:extLst>
              <a:ext uri="{FF2B5EF4-FFF2-40B4-BE49-F238E27FC236}">
                <a16:creationId xmlns:a16="http://schemas.microsoft.com/office/drawing/2014/main" id="{0054564C-906B-CFA1-8C9A-1270C718E258}"/>
              </a:ext>
            </a:extLst>
          </p:cNvPr>
          <p:cNvGrpSpPr/>
          <p:nvPr/>
        </p:nvGrpSpPr>
        <p:grpSpPr>
          <a:xfrm>
            <a:off x="5251097" y="1724319"/>
            <a:ext cx="844902" cy="2228166"/>
            <a:chOff x="5251097" y="1724319"/>
            <a:chExt cx="844902" cy="2228166"/>
          </a:xfrm>
        </p:grpSpPr>
        <p:sp>
          <p:nvSpPr>
            <p:cNvPr id="12" name="Google Shape;258;p16">
              <a:extLst>
                <a:ext uri="{FF2B5EF4-FFF2-40B4-BE49-F238E27FC236}">
                  <a16:creationId xmlns:a16="http://schemas.microsoft.com/office/drawing/2014/main" id="{9120284D-2CFB-FB38-EF70-05916C5DB7EA}"/>
                </a:ext>
              </a:extLst>
            </p:cNvPr>
            <p:cNvSpPr/>
            <p:nvPr/>
          </p:nvSpPr>
          <p:spPr>
            <a:xfrm>
              <a:off x="5251097" y="1724319"/>
              <a:ext cx="844902" cy="2228166"/>
            </a:xfrm>
            <a:custGeom>
              <a:avLst/>
              <a:gdLst/>
              <a:ahLst/>
              <a:cxnLst/>
              <a:rect l="l" t="t" r="r" b="b"/>
              <a:pathLst>
                <a:path w="145" h="377" extrusionOk="0">
                  <a:moveTo>
                    <a:pt x="145" y="120"/>
                  </a:moveTo>
                  <a:cubicBezTo>
                    <a:pt x="145" y="53"/>
                    <a:pt x="91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8" y="377"/>
                    <a:pt x="19" y="377"/>
                    <a:pt x="31" y="377"/>
                  </a:cubicBezTo>
                  <a:cubicBezTo>
                    <a:pt x="46" y="377"/>
                    <a:pt x="84" y="373"/>
                    <a:pt x="115" y="341"/>
                  </a:cubicBezTo>
                  <a:cubicBezTo>
                    <a:pt x="142" y="312"/>
                    <a:pt x="144" y="270"/>
                    <a:pt x="145" y="261"/>
                  </a:cubicBezTo>
                  <a:lnTo>
                    <a:pt x="145" y="120"/>
                  </a:lnTo>
                  <a:close/>
                </a:path>
              </a:pathLst>
            </a:custGeom>
            <a:solidFill>
              <a:srgbClr val="E2495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66;p16">
              <a:extLst>
                <a:ext uri="{FF2B5EF4-FFF2-40B4-BE49-F238E27FC236}">
                  <a16:creationId xmlns:a16="http://schemas.microsoft.com/office/drawing/2014/main" id="{86C2AE62-0286-9848-8EC7-771950E76E97}"/>
                </a:ext>
              </a:extLst>
            </p:cNvPr>
            <p:cNvSpPr/>
            <p:nvPr/>
          </p:nvSpPr>
          <p:spPr>
            <a:xfrm>
              <a:off x="5379381" y="2621401"/>
              <a:ext cx="652476" cy="662186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27" y="106"/>
                  </a:moveTo>
                  <a:cubicBezTo>
                    <a:pt x="94" y="39"/>
                    <a:pt x="94" y="39"/>
                    <a:pt x="94" y="39"/>
                  </a:cubicBezTo>
                  <a:cubicBezTo>
                    <a:pt x="98" y="35"/>
                    <a:pt x="99" y="28"/>
                    <a:pt x="96" y="22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2" y="7"/>
                    <a:pt x="112" y="4"/>
                    <a:pt x="110" y="2"/>
                  </a:cubicBezTo>
                  <a:cubicBezTo>
                    <a:pt x="108" y="0"/>
                    <a:pt x="105" y="0"/>
                    <a:pt x="104" y="1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4" y="13"/>
                    <a:pt x="77" y="14"/>
                    <a:pt x="72" y="18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0" y="90"/>
                    <a:pt x="0" y="100"/>
                    <a:pt x="6" y="106"/>
                  </a:cubicBezTo>
                  <a:cubicBezTo>
                    <a:pt x="12" y="112"/>
                    <a:pt x="21" y="112"/>
                    <a:pt x="27" y="106"/>
                  </a:cubicBezTo>
                  <a:close/>
                  <a:moveTo>
                    <a:pt x="15" y="94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88"/>
                    <a:pt x="11" y="87"/>
                    <a:pt x="11" y="87"/>
                  </a:cubicBezTo>
                  <a:cubicBezTo>
                    <a:pt x="12" y="86"/>
                    <a:pt x="12" y="86"/>
                    <a:pt x="13" y="87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79"/>
                    <a:pt x="19" y="78"/>
                    <a:pt x="20" y="78"/>
                  </a:cubicBezTo>
                  <a:cubicBezTo>
                    <a:pt x="20" y="77"/>
                    <a:pt x="21" y="77"/>
                    <a:pt x="22" y="78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8" y="70"/>
                    <a:pt x="28" y="70"/>
                    <a:pt x="29" y="69"/>
                  </a:cubicBezTo>
                  <a:cubicBezTo>
                    <a:pt x="29" y="69"/>
                    <a:pt x="30" y="69"/>
                    <a:pt x="31" y="69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62"/>
                    <a:pt x="37" y="61"/>
                    <a:pt x="38" y="60"/>
                  </a:cubicBezTo>
                  <a:cubicBezTo>
                    <a:pt x="38" y="60"/>
                    <a:pt x="39" y="60"/>
                    <a:pt x="39" y="60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2"/>
                    <a:pt x="46" y="52"/>
                  </a:cubicBezTo>
                  <a:cubicBezTo>
                    <a:pt x="47" y="51"/>
                    <a:pt x="48" y="51"/>
                    <a:pt x="48" y="52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3"/>
                    <a:pt x="55" y="43"/>
                  </a:cubicBezTo>
                  <a:cubicBezTo>
                    <a:pt x="56" y="42"/>
                    <a:pt x="57" y="42"/>
                    <a:pt x="57" y="43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5"/>
                    <a:pt x="63" y="34"/>
                    <a:pt x="64" y="34"/>
                  </a:cubicBezTo>
                  <a:cubicBezTo>
                    <a:pt x="65" y="33"/>
                    <a:pt x="65" y="33"/>
                    <a:pt x="66" y="34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6"/>
                    <a:pt x="72" y="26"/>
                    <a:pt x="73" y="25"/>
                  </a:cubicBezTo>
                  <a:cubicBezTo>
                    <a:pt x="73" y="25"/>
                    <a:pt x="74" y="25"/>
                    <a:pt x="75" y="25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4" y="26"/>
                    <a:pt x="85" y="27"/>
                  </a:cubicBezTo>
                  <a:cubicBezTo>
                    <a:pt x="86" y="28"/>
                    <a:pt x="86" y="29"/>
                    <a:pt x="85" y="30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8"/>
                    <a:pt x="87" y="39"/>
                    <a:pt x="87" y="39"/>
                  </a:cubicBezTo>
                  <a:cubicBezTo>
                    <a:pt x="86" y="40"/>
                    <a:pt x="86" y="40"/>
                    <a:pt x="85" y="39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9" y="47"/>
                    <a:pt x="79" y="47"/>
                    <a:pt x="78" y="48"/>
                  </a:cubicBezTo>
                  <a:cubicBezTo>
                    <a:pt x="78" y="49"/>
                    <a:pt x="77" y="49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0" y="55"/>
                    <a:pt x="70" y="56"/>
                    <a:pt x="69" y="57"/>
                  </a:cubicBezTo>
                  <a:cubicBezTo>
                    <a:pt x="69" y="57"/>
                    <a:pt x="68" y="57"/>
                    <a:pt x="67" y="57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4"/>
                    <a:pt x="61" y="65"/>
                    <a:pt x="60" y="66"/>
                  </a:cubicBezTo>
                  <a:cubicBezTo>
                    <a:pt x="60" y="66"/>
                    <a:pt x="59" y="66"/>
                    <a:pt x="59" y="6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4"/>
                    <a:pt x="52" y="74"/>
                  </a:cubicBezTo>
                  <a:cubicBezTo>
                    <a:pt x="51" y="75"/>
                    <a:pt x="50" y="75"/>
                    <a:pt x="50" y="74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2"/>
                    <a:pt x="43" y="83"/>
                    <a:pt x="43" y="83"/>
                  </a:cubicBezTo>
                  <a:cubicBezTo>
                    <a:pt x="42" y="84"/>
                    <a:pt x="41" y="84"/>
                    <a:pt x="41" y="83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5" y="91"/>
                    <a:pt x="35" y="92"/>
                    <a:pt x="34" y="92"/>
                  </a:cubicBezTo>
                  <a:cubicBezTo>
                    <a:pt x="34" y="93"/>
                    <a:pt x="33" y="93"/>
                    <a:pt x="32" y="92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6" y="99"/>
                    <a:pt x="26" y="100"/>
                    <a:pt x="25" y="101"/>
                  </a:cubicBezTo>
                  <a:cubicBezTo>
                    <a:pt x="25" y="101"/>
                    <a:pt x="24" y="101"/>
                    <a:pt x="23" y="101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7" y="98"/>
                    <a:pt x="16" y="98"/>
                    <a:pt x="15" y="97"/>
                  </a:cubicBezTo>
                  <a:cubicBezTo>
                    <a:pt x="14" y="96"/>
                    <a:pt x="14" y="95"/>
                    <a:pt x="15" y="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Agrupar 54">
            <a:extLst>
              <a:ext uri="{FF2B5EF4-FFF2-40B4-BE49-F238E27FC236}">
                <a16:creationId xmlns:a16="http://schemas.microsoft.com/office/drawing/2014/main" id="{31FC4F5C-33C7-0389-70CE-D840DE4342B0}"/>
              </a:ext>
            </a:extLst>
          </p:cNvPr>
          <p:cNvGrpSpPr/>
          <p:nvPr/>
        </p:nvGrpSpPr>
        <p:grpSpPr>
          <a:xfrm>
            <a:off x="770020" y="1724319"/>
            <a:ext cx="2014936" cy="1407144"/>
            <a:chOff x="770020" y="1724319"/>
            <a:chExt cx="2014936" cy="1407144"/>
          </a:xfrm>
        </p:grpSpPr>
        <p:sp>
          <p:nvSpPr>
            <p:cNvPr id="13" name="Google Shape;259;p16">
              <a:extLst>
                <a:ext uri="{FF2B5EF4-FFF2-40B4-BE49-F238E27FC236}">
                  <a16:creationId xmlns:a16="http://schemas.microsoft.com/office/drawing/2014/main" id="{C2CFB1FC-F0E4-90B6-F268-137EBEF2ABA7}"/>
                </a:ext>
              </a:extLst>
            </p:cNvPr>
            <p:cNvSpPr/>
            <p:nvPr/>
          </p:nvSpPr>
          <p:spPr>
            <a:xfrm>
              <a:off x="770020" y="1724319"/>
              <a:ext cx="2014936" cy="1407144"/>
            </a:xfrm>
            <a:custGeom>
              <a:avLst/>
              <a:gdLst/>
              <a:ahLst/>
              <a:cxnLst/>
              <a:rect l="l" t="t" r="r" b="b"/>
              <a:pathLst>
                <a:path w="345" h="238" extrusionOk="0">
                  <a:moveTo>
                    <a:pt x="0" y="238"/>
                  </a:moveTo>
                  <a:cubicBezTo>
                    <a:pt x="4" y="232"/>
                    <a:pt x="9" y="225"/>
                    <a:pt x="14" y="220"/>
                  </a:cubicBezTo>
                  <a:cubicBezTo>
                    <a:pt x="50" y="181"/>
                    <a:pt x="96" y="177"/>
                    <a:pt x="114" y="177"/>
                  </a:cubicBezTo>
                  <a:cubicBezTo>
                    <a:pt x="135" y="177"/>
                    <a:pt x="156" y="177"/>
                    <a:pt x="157" y="177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0"/>
                  </a:cubicBezTo>
                  <a:lnTo>
                    <a:pt x="0" y="238"/>
                  </a:lnTo>
                  <a:close/>
                </a:path>
              </a:pathLst>
            </a:custGeom>
            <a:solidFill>
              <a:srgbClr val="64DA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69;p16">
              <a:extLst>
                <a:ext uri="{FF2B5EF4-FFF2-40B4-BE49-F238E27FC236}">
                  <a16:creationId xmlns:a16="http://schemas.microsoft.com/office/drawing/2014/main" id="{5ED38B05-F6F6-A1A5-2202-24E223FB1ABC}"/>
                </a:ext>
              </a:extLst>
            </p:cNvPr>
            <p:cNvSpPr/>
            <p:nvPr/>
          </p:nvSpPr>
          <p:spPr>
            <a:xfrm>
              <a:off x="1353931" y="1999482"/>
              <a:ext cx="847113" cy="449659"/>
            </a:xfrm>
            <a:custGeom>
              <a:avLst/>
              <a:gdLst/>
              <a:ahLst/>
              <a:cxnLst/>
              <a:rect l="l" t="t" r="r" b="b"/>
              <a:pathLst>
                <a:path w="145" h="76" extrusionOk="0">
                  <a:moveTo>
                    <a:pt x="105" y="71"/>
                  </a:moveTo>
                  <a:cubicBezTo>
                    <a:pt x="103" y="72"/>
                    <a:pt x="100" y="73"/>
                    <a:pt x="98" y="73"/>
                  </a:cubicBezTo>
                  <a:cubicBezTo>
                    <a:pt x="91" y="75"/>
                    <a:pt x="84" y="75"/>
                    <a:pt x="74" y="76"/>
                  </a:cubicBezTo>
                  <a:cubicBezTo>
                    <a:pt x="65" y="75"/>
                    <a:pt x="58" y="75"/>
                    <a:pt x="51" y="73"/>
                  </a:cubicBezTo>
                  <a:cubicBezTo>
                    <a:pt x="48" y="73"/>
                    <a:pt x="46" y="72"/>
                    <a:pt x="44" y="71"/>
                  </a:cubicBezTo>
                  <a:cubicBezTo>
                    <a:pt x="38" y="68"/>
                    <a:pt x="38" y="63"/>
                    <a:pt x="41" y="60"/>
                  </a:cubicBezTo>
                  <a:cubicBezTo>
                    <a:pt x="45" y="56"/>
                    <a:pt x="50" y="53"/>
                    <a:pt x="55" y="51"/>
                  </a:cubicBezTo>
                  <a:cubicBezTo>
                    <a:pt x="57" y="50"/>
                    <a:pt x="59" y="49"/>
                    <a:pt x="61" y="48"/>
                  </a:cubicBezTo>
                  <a:cubicBezTo>
                    <a:pt x="66" y="46"/>
                    <a:pt x="67" y="42"/>
                    <a:pt x="64" y="39"/>
                  </a:cubicBezTo>
                  <a:cubicBezTo>
                    <a:pt x="57" y="33"/>
                    <a:pt x="55" y="25"/>
                    <a:pt x="55" y="17"/>
                  </a:cubicBezTo>
                  <a:cubicBezTo>
                    <a:pt x="56" y="8"/>
                    <a:pt x="61" y="3"/>
                    <a:pt x="69" y="1"/>
                  </a:cubicBezTo>
                  <a:cubicBezTo>
                    <a:pt x="71" y="0"/>
                    <a:pt x="73" y="0"/>
                    <a:pt x="74" y="0"/>
                  </a:cubicBezTo>
                  <a:cubicBezTo>
                    <a:pt x="76" y="0"/>
                    <a:pt x="78" y="0"/>
                    <a:pt x="80" y="1"/>
                  </a:cubicBezTo>
                  <a:cubicBezTo>
                    <a:pt x="88" y="3"/>
                    <a:pt x="93" y="8"/>
                    <a:pt x="94" y="17"/>
                  </a:cubicBezTo>
                  <a:cubicBezTo>
                    <a:pt x="94" y="25"/>
                    <a:pt x="91" y="33"/>
                    <a:pt x="85" y="39"/>
                  </a:cubicBezTo>
                  <a:cubicBezTo>
                    <a:pt x="82" y="42"/>
                    <a:pt x="83" y="46"/>
                    <a:pt x="87" y="48"/>
                  </a:cubicBezTo>
                  <a:cubicBezTo>
                    <a:pt x="90" y="49"/>
                    <a:pt x="92" y="50"/>
                    <a:pt x="94" y="51"/>
                  </a:cubicBezTo>
                  <a:cubicBezTo>
                    <a:pt x="99" y="53"/>
                    <a:pt x="104" y="56"/>
                    <a:pt x="108" y="60"/>
                  </a:cubicBezTo>
                  <a:cubicBezTo>
                    <a:pt x="110" y="62"/>
                    <a:pt x="111" y="68"/>
                    <a:pt x="105" y="71"/>
                  </a:cubicBezTo>
                  <a:close/>
                  <a:moveTo>
                    <a:pt x="143" y="65"/>
                  </a:moveTo>
                  <a:cubicBezTo>
                    <a:pt x="140" y="62"/>
                    <a:pt x="137" y="60"/>
                    <a:pt x="133" y="58"/>
                  </a:cubicBezTo>
                  <a:cubicBezTo>
                    <a:pt x="132" y="58"/>
                    <a:pt x="130" y="57"/>
                    <a:pt x="129" y="56"/>
                  </a:cubicBezTo>
                  <a:cubicBezTo>
                    <a:pt x="126" y="55"/>
                    <a:pt x="125" y="52"/>
                    <a:pt x="127" y="50"/>
                  </a:cubicBezTo>
                  <a:cubicBezTo>
                    <a:pt x="132" y="46"/>
                    <a:pt x="133" y="40"/>
                    <a:pt x="133" y="35"/>
                  </a:cubicBezTo>
                  <a:cubicBezTo>
                    <a:pt x="133" y="28"/>
                    <a:pt x="129" y="25"/>
                    <a:pt x="123" y="24"/>
                  </a:cubicBezTo>
                  <a:cubicBezTo>
                    <a:pt x="122" y="23"/>
                    <a:pt x="121" y="23"/>
                    <a:pt x="120" y="23"/>
                  </a:cubicBezTo>
                  <a:cubicBezTo>
                    <a:pt x="119" y="23"/>
                    <a:pt x="117" y="23"/>
                    <a:pt x="116" y="24"/>
                  </a:cubicBezTo>
                  <a:cubicBezTo>
                    <a:pt x="110" y="25"/>
                    <a:pt x="107" y="28"/>
                    <a:pt x="106" y="35"/>
                  </a:cubicBezTo>
                  <a:cubicBezTo>
                    <a:pt x="106" y="40"/>
                    <a:pt x="108" y="46"/>
                    <a:pt x="112" y="50"/>
                  </a:cubicBezTo>
                  <a:cubicBezTo>
                    <a:pt x="114" y="52"/>
                    <a:pt x="114" y="55"/>
                    <a:pt x="111" y="56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11" y="57"/>
                    <a:pt x="111" y="57"/>
                    <a:pt x="112" y="58"/>
                  </a:cubicBezTo>
                  <a:cubicBezTo>
                    <a:pt x="114" y="60"/>
                    <a:pt x="115" y="63"/>
                    <a:pt x="114" y="66"/>
                  </a:cubicBezTo>
                  <a:cubicBezTo>
                    <a:pt x="114" y="69"/>
                    <a:pt x="111" y="72"/>
                    <a:pt x="108" y="73"/>
                  </a:cubicBezTo>
                  <a:cubicBezTo>
                    <a:pt x="107" y="74"/>
                    <a:pt x="106" y="74"/>
                    <a:pt x="106" y="75"/>
                  </a:cubicBezTo>
                  <a:cubicBezTo>
                    <a:pt x="110" y="75"/>
                    <a:pt x="114" y="75"/>
                    <a:pt x="120" y="76"/>
                  </a:cubicBezTo>
                  <a:cubicBezTo>
                    <a:pt x="126" y="75"/>
                    <a:pt x="131" y="75"/>
                    <a:pt x="136" y="74"/>
                  </a:cubicBezTo>
                  <a:cubicBezTo>
                    <a:pt x="138" y="74"/>
                    <a:pt x="139" y="73"/>
                    <a:pt x="141" y="73"/>
                  </a:cubicBezTo>
                  <a:cubicBezTo>
                    <a:pt x="145" y="70"/>
                    <a:pt x="144" y="66"/>
                    <a:pt x="143" y="65"/>
                  </a:cubicBezTo>
                  <a:close/>
                  <a:moveTo>
                    <a:pt x="34" y="66"/>
                  </a:moveTo>
                  <a:cubicBezTo>
                    <a:pt x="34" y="63"/>
                    <a:pt x="35" y="60"/>
                    <a:pt x="37" y="58"/>
                  </a:cubicBezTo>
                  <a:cubicBezTo>
                    <a:pt x="38" y="57"/>
                    <a:pt x="39" y="56"/>
                    <a:pt x="40" y="55"/>
                  </a:cubicBezTo>
                  <a:cubicBezTo>
                    <a:pt x="40" y="55"/>
                    <a:pt x="39" y="55"/>
                    <a:pt x="38" y="54"/>
                  </a:cubicBezTo>
                  <a:cubicBezTo>
                    <a:pt x="35" y="53"/>
                    <a:pt x="34" y="50"/>
                    <a:pt x="37" y="47"/>
                  </a:cubicBezTo>
                  <a:cubicBezTo>
                    <a:pt x="41" y="43"/>
                    <a:pt x="43" y="37"/>
                    <a:pt x="43" y="30"/>
                  </a:cubicBezTo>
                  <a:cubicBezTo>
                    <a:pt x="43" y="23"/>
                    <a:pt x="39" y="20"/>
                    <a:pt x="32" y="18"/>
                  </a:cubicBezTo>
                  <a:cubicBezTo>
                    <a:pt x="31" y="18"/>
                    <a:pt x="30" y="17"/>
                    <a:pt x="28" y="17"/>
                  </a:cubicBezTo>
                  <a:cubicBezTo>
                    <a:pt x="27" y="17"/>
                    <a:pt x="26" y="18"/>
                    <a:pt x="24" y="18"/>
                  </a:cubicBezTo>
                  <a:cubicBezTo>
                    <a:pt x="18" y="20"/>
                    <a:pt x="14" y="23"/>
                    <a:pt x="14" y="30"/>
                  </a:cubicBezTo>
                  <a:cubicBezTo>
                    <a:pt x="13" y="37"/>
                    <a:pt x="15" y="43"/>
                    <a:pt x="20" y="47"/>
                  </a:cubicBezTo>
                  <a:cubicBezTo>
                    <a:pt x="22" y="50"/>
                    <a:pt x="22" y="53"/>
                    <a:pt x="18" y="54"/>
                  </a:cubicBezTo>
                  <a:cubicBezTo>
                    <a:pt x="17" y="55"/>
                    <a:pt x="15" y="56"/>
                    <a:pt x="13" y="57"/>
                  </a:cubicBezTo>
                  <a:cubicBezTo>
                    <a:pt x="9" y="58"/>
                    <a:pt x="6" y="60"/>
                    <a:pt x="3" y="63"/>
                  </a:cubicBezTo>
                  <a:cubicBezTo>
                    <a:pt x="0" y="66"/>
                    <a:pt x="0" y="70"/>
                    <a:pt x="5" y="72"/>
                  </a:cubicBezTo>
                  <a:cubicBezTo>
                    <a:pt x="7" y="73"/>
                    <a:pt x="8" y="74"/>
                    <a:pt x="10" y="74"/>
                  </a:cubicBezTo>
                  <a:cubicBezTo>
                    <a:pt x="16" y="75"/>
                    <a:pt x="21" y="75"/>
                    <a:pt x="28" y="76"/>
                  </a:cubicBezTo>
                  <a:cubicBezTo>
                    <a:pt x="34" y="75"/>
                    <a:pt x="39" y="75"/>
                    <a:pt x="43" y="75"/>
                  </a:cubicBezTo>
                  <a:cubicBezTo>
                    <a:pt x="42" y="74"/>
                    <a:pt x="42" y="74"/>
                    <a:pt x="41" y="73"/>
                  </a:cubicBezTo>
                  <a:cubicBezTo>
                    <a:pt x="37" y="72"/>
                    <a:pt x="35" y="69"/>
                    <a:pt x="34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497;p32">
            <a:extLst>
              <a:ext uri="{FF2B5EF4-FFF2-40B4-BE49-F238E27FC236}">
                <a16:creationId xmlns:a16="http://schemas.microsoft.com/office/drawing/2014/main" id="{4A28F2B3-4C63-6CFB-2A34-A80EDF20EC4B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28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Dimensão Clínica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  <p:sp>
        <p:nvSpPr>
          <p:cNvPr id="38" name="Google Shape;244;p16">
            <a:extLst>
              <a:ext uri="{FF2B5EF4-FFF2-40B4-BE49-F238E27FC236}">
                <a16:creationId xmlns:a16="http://schemas.microsoft.com/office/drawing/2014/main" id="{65244035-4BF7-C193-0B35-50CDEFD9E222}"/>
              </a:ext>
            </a:extLst>
          </p:cNvPr>
          <p:cNvSpPr txBox="1"/>
          <p:nvPr/>
        </p:nvSpPr>
        <p:spPr>
          <a:xfrm>
            <a:off x="6333177" y="4063673"/>
            <a:ext cx="252422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956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E2495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6.DOR CRÔNICA</a:t>
            </a:r>
            <a:endParaRPr dirty="0"/>
          </a:p>
        </p:txBody>
      </p:sp>
      <p:sp>
        <p:nvSpPr>
          <p:cNvPr id="39" name="Google Shape;245;p16">
            <a:extLst>
              <a:ext uri="{FF2B5EF4-FFF2-40B4-BE49-F238E27FC236}">
                <a16:creationId xmlns:a16="http://schemas.microsoft.com/office/drawing/2014/main" id="{47D5AB81-2CA4-7BD3-874F-1B0320CA9109}"/>
              </a:ext>
            </a:extLst>
          </p:cNvPr>
          <p:cNvSpPr txBox="1"/>
          <p:nvPr/>
        </p:nvSpPr>
        <p:spPr>
          <a:xfrm>
            <a:off x="6333177" y="4712784"/>
            <a:ext cx="240139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12B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FF912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7.SAÚDE BUCAL</a:t>
            </a:r>
            <a:endParaRPr dirty="0"/>
          </a:p>
        </p:txBody>
      </p:sp>
      <p:sp>
        <p:nvSpPr>
          <p:cNvPr id="43" name="Google Shape;246;p16">
            <a:extLst>
              <a:ext uri="{FF2B5EF4-FFF2-40B4-BE49-F238E27FC236}">
                <a16:creationId xmlns:a16="http://schemas.microsoft.com/office/drawing/2014/main" id="{7089EA3A-B22B-3554-39B0-9CE7A6E840E6}"/>
              </a:ext>
            </a:extLst>
          </p:cNvPr>
          <p:cNvSpPr txBox="1"/>
          <p:nvPr/>
        </p:nvSpPr>
        <p:spPr>
          <a:xfrm>
            <a:off x="6374499" y="5361895"/>
            <a:ext cx="4611949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B320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FAB32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8.NUTRIÇÃO E ANTROPOMETRIA</a:t>
            </a:r>
            <a:endParaRPr dirty="0"/>
          </a:p>
        </p:txBody>
      </p:sp>
      <p:sp>
        <p:nvSpPr>
          <p:cNvPr id="47" name="Google Shape;247;p16">
            <a:extLst>
              <a:ext uri="{FF2B5EF4-FFF2-40B4-BE49-F238E27FC236}">
                <a16:creationId xmlns:a16="http://schemas.microsoft.com/office/drawing/2014/main" id="{5B30F463-4118-7E03-372F-172C719D9649}"/>
              </a:ext>
            </a:extLst>
          </p:cNvPr>
          <p:cNvSpPr txBox="1"/>
          <p:nvPr/>
        </p:nvSpPr>
        <p:spPr>
          <a:xfrm>
            <a:off x="6333177" y="2116340"/>
            <a:ext cx="450489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B2E3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34B2E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3.MEDICAÇÃO E POLIFARMÁCIA</a:t>
            </a:r>
            <a:endParaRPr dirty="0"/>
          </a:p>
        </p:txBody>
      </p:sp>
      <p:sp>
        <p:nvSpPr>
          <p:cNvPr id="51" name="Google Shape;248;p16">
            <a:extLst>
              <a:ext uri="{FF2B5EF4-FFF2-40B4-BE49-F238E27FC236}">
                <a16:creationId xmlns:a16="http://schemas.microsoft.com/office/drawing/2014/main" id="{A0ED289D-E9F7-CC5D-56DA-D8440289F8F1}"/>
              </a:ext>
            </a:extLst>
          </p:cNvPr>
          <p:cNvSpPr txBox="1"/>
          <p:nvPr/>
        </p:nvSpPr>
        <p:spPr>
          <a:xfrm>
            <a:off x="6333177" y="1467229"/>
            <a:ext cx="548578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C6D2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2CC6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2.HOSPITALIZAÇÃO E CIRURGIAS PRÉVIAS</a:t>
            </a:r>
            <a:endParaRPr dirty="0"/>
          </a:p>
        </p:txBody>
      </p:sp>
      <p:sp>
        <p:nvSpPr>
          <p:cNvPr id="52" name="Google Shape;249;p16">
            <a:extLst>
              <a:ext uri="{FF2B5EF4-FFF2-40B4-BE49-F238E27FC236}">
                <a16:creationId xmlns:a16="http://schemas.microsoft.com/office/drawing/2014/main" id="{5579ADD3-681C-8763-0A69-AC0605DD8994}"/>
              </a:ext>
            </a:extLst>
          </p:cNvPr>
          <p:cNvSpPr txBox="1"/>
          <p:nvPr/>
        </p:nvSpPr>
        <p:spPr>
          <a:xfrm>
            <a:off x="6333177" y="818118"/>
            <a:ext cx="37775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C9AA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38C9A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1.HISTÓRICO FAMILIAR</a:t>
            </a:r>
            <a:endParaRPr dirty="0"/>
          </a:p>
        </p:txBody>
      </p:sp>
      <p:sp>
        <p:nvSpPr>
          <p:cNvPr id="53" name="Google Shape;250;p16">
            <a:extLst>
              <a:ext uri="{FF2B5EF4-FFF2-40B4-BE49-F238E27FC236}">
                <a16:creationId xmlns:a16="http://schemas.microsoft.com/office/drawing/2014/main" id="{EB868D8C-7883-4607-3032-F783E7EB5172}"/>
              </a:ext>
            </a:extLst>
          </p:cNvPr>
          <p:cNvSpPr txBox="1"/>
          <p:nvPr/>
        </p:nvSpPr>
        <p:spPr>
          <a:xfrm>
            <a:off x="6333177" y="3414562"/>
            <a:ext cx="268467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2853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9E2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5.HÁBITOS DE VIDA</a:t>
            </a:r>
            <a:endParaRPr dirty="0"/>
          </a:p>
        </p:txBody>
      </p:sp>
      <p:sp>
        <p:nvSpPr>
          <p:cNvPr id="54" name="Google Shape;251;p16">
            <a:extLst>
              <a:ext uri="{FF2B5EF4-FFF2-40B4-BE49-F238E27FC236}">
                <a16:creationId xmlns:a16="http://schemas.microsoft.com/office/drawing/2014/main" id="{03A01523-F449-D02C-C66B-8500F33FEEE7}"/>
              </a:ext>
            </a:extLst>
          </p:cNvPr>
          <p:cNvSpPr txBox="1"/>
          <p:nvPr/>
        </p:nvSpPr>
        <p:spPr>
          <a:xfrm>
            <a:off x="6333177" y="2765451"/>
            <a:ext cx="308380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5280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06528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4.SITUAÇÃO VACINAL</a:t>
            </a:r>
            <a:endParaRPr dirty="0"/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C8EC96D-063F-5F3A-A22A-B0F73C0C9B49}"/>
              </a:ext>
            </a:extLst>
          </p:cNvPr>
          <p:cNvGrpSpPr/>
          <p:nvPr/>
        </p:nvGrpSpPr>
        <p:grpSpPr>
          <a:xfrm>
            <a:off x="2913241" y="5197268"/>
            <a:ext cx="2202938" cy="925218"/>
            <a:chOff x="2913241" y="5197268"/>
            <a:chExt cx="2202938" cy="925218"/>
          </a:xfrm>
        </p:grpSpPr>
        <p:sp>
          <p:nvSpPr>
            <p:cNvPr id="5" name="Google Shape;256;p16">
              <a:extLst>
                <a:ext uri="{FF2B5EF4-FFF2-40B4-BE49-F238E27FC236}">
                  <a16:creationId xmlns:a16="http://schemas.microsoft.com/office/drawing/2014/main" id="{3CBD7736-4465-360C-0D85-D2F2F5AB5C50}"/>
                </a:ext>
              </a:extLst>
            </p:cNvPr>
            <p:cNvSpPr/>
            <p:nvPr/>
          </p:nvSpPr>
          <p:spPr>
            <a:xfrm>
              <a:off x="2913241" y="5263434"/>
              <a:ext cx="2202938" cy="859052"/>
            </a:xfrm>
            <a:custGeom>
              <a:avLst/>
              <a:gdLst/>
              <a:ahLst/>
              <a:cxnLst/>
              <a:rect l="l" t="t" r="r" b="b"/>
              <a:pathLst>
                <a:path w="377" h="145" extrusionOk="0">
                  <a:moveTo>
                    <a:pt x="3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9"/>
                    <a:pt x="0" y="31"/>
                  </a:cubicBezTo>
                  <a:cubicBezTo>
                    <a:pt x="0" y="46"/>
                    <a:pt x="4" y="85"/>
                    <a:pt x="36" y="115"/>
                  </a:cubicBezTo>
                  <a:cubicBezTo>
                    <a:pt x="65" y="143"/>
                    <a:pt x="107" y="145"/>
                    <a:pt x="116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324" y="145"/>
                    <a:pt x="377" y="91"/>
                    <a:pt x="377" y="25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rgbClr val="0652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9" name="Gráfico 58" descr="Agulha">
              <a:extLst>
                <a:ext uri="{FF2B5EF4-FFF2-40B4-BE49-F238E27FC236}">
                  <a16:creationId xmlns:a16="http://schemas.microsoft.com/office/drawing/2014/main" id="{4BD80E54-9679-5978-E04D-818FE96784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25100">
              <a:off x="3533013" y="5197268"/>
              <a:ext cx="914400" cy="914400"/>
            </a:xfrm>
            <a:prstGeom prst="rect">
              <a:avLst/>
            </a:pr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5E4B2E3E-724A-9E62-6CBF-24A6609F2837}"/>
              </a:ext>
            </a:extLst>
          </p:cNvPr>
          <p:cNvGrpSpPr/>
          <p:nvPr/>
        </p:nvGrpSpPr>
        <p:grpSpPr>
          <a:xfrm>
            <a:off x="4083274" y="3726536"/>
            <a:ext cx="2012725" cy="1402670"/>
            <a:chOff x="4083274" y="3726536"/>
            <a:chExt cx="2012725" cy="1402670"/>
          </a:xfrm>
        </p:grpSpPr>
        <p:sp>
          <p:nvSpPr>
            <p:cNvPr id="7" name="Google Shape;257;p16">
              <a:extLst>
                <a:ext uri="{FF2B5EF4-FFF2-40B4-BE49-F238E27FC236}">
                  <a16:creationId xmlns:a16="http://schemas.microsoft.com/office/drawing/2014/main" id="{A4044B1B-DDAD-0019-8BB0-24566F98DB1D}"/>
                </a:ext>
              </a:extLst>
            </p:cNvPr>
            <p:cNvSpPr/>
            <p:nvPr/>
          </p:nvSpPr>
          <p:spPr>
            <a:xfrm>
              <a:off x="4083274" y="3726536"/>
              <a:ext cx="2012725" cy="1402670"/>
            </a:xfrm>
            <a:custGeom>
              <a:avLst/>
              <a:gdLst/>
              <a:ahLst/>
              <a:cxnLst/>
              <a:rect l="l" t="t" r="r" b="b"/>
              <a:pathLst>
                <a:path w="345" h="237" extrusionOk="0">
                  <a:moveTo>
                    <a:pt x="345" y="0"/>
                  </a:moveTo>
                  <a:cubicBezTo>
                    <a:pt x="341" y="6"/>
                    <a:pt x="336" y="12"/>
                    <a:pt x="331" y="17"/>
                  </a:cubicBezTo>
                  <a:cubicBezTo>
                    <a:pt x="295" y="56"/>
                    <a:pt x="249" y="60"/>
                    <a:pt x="231" y="60"/>
                  </a:cubicBezTo>
                  <a:cubicBezTo>
                    <a:pt x="210" y="60"/>
                    <a:pt x="189" y="60"/>
                    <a:pt x="188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91" y="237"/>
                    <a:pt x="345" y="184"/>
                    <a:pt x="345" y="118"/>
                  </a:cubicBezTo>
                  <a:lnTo>
                    <a:pt x="345" y="0"/>
                  </a:lnTo>
                  <a:close/>
                </a:path>
              </a:pathLst>
            </a:custGeom>
            <a:solidFill>
              <a:srgbClr val="8C10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" name="Gráfico 61" descr="Ciclismo">
              <a:extLst>
                <a:ext uri="{FF2B5EF4-FFF2-40B4-BE49-F238E27FC236}">
                  <a16:creationId xmlns:a16="http://schemas.microsoft.com/office/drawing/2014/main" id="{5FC8CBF8-FBE1-2D49-31A7-99BD4AE39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99443" y="4153800"/>
              <a:ext cx="914400" cy="914400"/>
            </a:xfrm>
            <a:prstGeom prst="rect">
              <a:avLst/>
            </a:prstGeom>
          </p:spPr>
        </p:pic>
      </p:grpSp>
      <p:grpSp>
        <p:nvGrpSpPr>
          <p:cNvPr id="67" name="Agrupar 66">
            <a:extLst>
              <a:ext uri="{FF2B5EF4-FFF2-40B4-BE49-F238E27FC236}">
                <a16:creationId xmlns:a16="http://schemas.microsoft.com/office/drawing/2014/main" id="{DB6997C3-7848-86CA-B4D7-3B767DF834B2}"/>
              </a:ext>
            </a:extLst>
          </p:cNvPr>
          <p:cNvGrpSpPr/>
          <p:nvPr/>
        </p:nvGrpSpPr>
        <p:grpSpPr>
          <a:xfrm>
            <a:off x="3724965" y="735514"/>
            <a:ext cx="1391212" cy="2033536"/>
            <a:chOff x="3724965" y="735514"/>
            <a:chExt cx="1391212" cy="2033536"/>
          </a:xfrm>
        </p:grpSpPr>
        <p:sp>
          <p:nvSpPr>
            <p:cNvPr id="4" name="Google Shape;255;p16">
              <a:extLst>
                <a:ext uri="{FF2B5EF4-FFF2-40B4-BE49-F238E27FC236}">
                  <a16:creationId xmlns:a16="http://schemas.microsoft.com/office/drawing/2014/main" id="{D066BB29-6059-AAAF-6411-4157326154ED}"/>
                </a:ext>
              </a:extLst>
            </p:cNvPr>
            <p:cNvSpPr/>
            <p:nvPr/>
          </p:nvSpPr>
          <p:spPr>
            <a:xfrm>
              <a:off x="3724965" y="735514"/>
              <a:ext cx="1391212" cy="2033536"/>
            </a:xfrm>
            <a:custGeom>
              <a:avLst/>
              <a:gdLst/>
              <a:ahLst/>
              <a:cxnLst/>
              <a:rect l="l" t="t" r="r" b="b"/>
              <a:pathLst>
                <a:path w="238" h="344" extrusionOk="0">
                  <a:moveTo>
                    <a:pt x="238" y="344"/>
                  </a:moveTo>
                  <a:cubicBezTo>
                    <a:pt x="238" y="119"/>
                    <a:pt x="238" y="119"/>
                    <a:pt x="238" y="119"/>
                  </a:cubicBezTo>
                  <a:cubicBezTo>
                    <a:pt x="238" y="53"/>
                    <a:pt x="185" y="0"/>
                    <a:pt x="1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3"/>
                    <a:pt x="13" y="8"/>
                    <a:pt x="18" y="13"/>
                  </a:cubicBezTo>
                  <a:cubicBezTo>
                    <a:pt x="57" y="49"/>
                    <a:pt x="61" y="95"/>
                    <a:pt x="61" y="113"/>
                  </a:cubicBezTo>
                  <a:cubicBezTo>
                    <a:pt x="61" y="134"/>
                    <a:pt x="61" y="155"/>
                    <a:pt x="61" y="156"/>
                  </a:cubicBezTo>
                  <a:cubicBezTo>
                    <a:pt x="61" y="344"/>
                    <a:pt x="61" y="344"/>
                    <a:pt x="61" y="344"/>
                  </a:cubicBezTo>
                  <a:lnTo>
                    <a:pt x="238" y="344"/>
                  </a:lnTo>
                  <a:close/>
                </a:path>
              </a:pathLst>
            </a:custGeom>
            <a:solidFill>
              <a:srgbClr val="FF91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6" name="Gráfico 65" descr="Dente">
              <a:extLst>
                <a:ext uri="{FF2B5EF4-FFF2-40B4-BE49-F238E27FC236}">
                  <a16:creationId xmlns:a16="http://schemas.microsoft.com/office/drawing/2014/main" id="{8D1E8651-BCE3-D470-4572-37FD6ED4F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80581" y="1376786"/>
              <a:ext cx="914400" cy="914400"/>
            </a:xfrm>
            <a:prstGeom prst="rect">
              <a:avLst/>
            </a:prstGeom>
          </p:spPr>
        </p:pic>
      </p:grp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4ED49E13-CAB9-A0D8-40F1-0AAACD3A7C4F}"/>
              </a:ext>
            </a:extLst>
          </p:cNvPr>
          <p:cNvGrpSpPr/>
          <p:nvPr/>
        </p:nvGrpSpPr>
        <p:grpSpPr>
          <a:xfrm>
            <a:off x="1752053" y="668581"/>
            <a:ext cx="2200726" cy="925985"/>
            <a:chOff x="1752053" y="668581"/>
            <a:chExt cx="2200726" cy="925985"/>
          </a:xfrm>
        </p:grpSpPr>
        <p:sp>
          <p:nvSpPr>
            <p:cNvPr id="15" name="Google Shape;261;p16">
              <a:extLst>
                <a:ext uri="{FF2B5EF4-FFF2-40B4-BE49-F238E27FC236}">
                  <a16:creationId xmlns:a16="http://schemas.microsoft.com/office/drawing/2014/main" id="{CDC5A429-EF7B-8075-6E82-F29072652297}"/>
                </a:ext>
              </a:extLst>
            </p:cNvPr>
            <p:cNvSpPr/>
            <p:nvPr/>
          </p:nvSpPr>
          <p:spPr>
            <a:xfrm>
              <a:off x="1752053" y="735514"/>
              <a:ext cx="2200726" cy="859052"/>
            </a:xfrm>
            <a:custGeom>
              <a:avLst/>
              <a:gdLst/>
              <a:ahLst/>
              <a:cxnLst/>
              <a:rect l="l" t="t" r="r" b="b"/>
              <a:pathLst>
                <a:path w="377" h="145" extrusionOk="0">
                  <a:moveTo>
                    <a:pt x="0" y="145"/>
                  </a:moveTo>
                  <a:cubicBezTo>
                    <a:pt x="377" y="145"/>
                    <a:pt x="377" y="145"/>
                    <a:pt x="377" y="145"/>
                  </a:cubicBezTo>
                  <a:cubicBezTo>
                    <a:pt x="377" y="136"/>
                    <a:pt x="377" y="125"/>
                    <a:pt x="377" y="113"/>
                  </a:cubicBezTo>
                  <a:cubicBezTo>
                    <a:pt x="377" y="98"/>
                    <a:pt x="373" y="60"/>
                    <a:pt x="341" y="29"/>
                  </a:cubicBezTo>
                  <a:cubicBezTo>
                    <a:pt x="312" y="2"/>
                    <a:pt x="270" y="0"/>
                    <a:pt x="261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3" y="0"/>
                    <a:pt x="0" y="53"/>
                    <a:pt x="0" y="119"/>
                  </a:cubicBezTo>
                  <a:lnTo>
                    <a:pt x="0" y="145"/>
                  </a:lnTo>
                  <a:close/>
                </a:path>
              </a:pathLst>
            </a:custGeom>
            <a:solidFill>
              <a:srgbClr val="FFCD6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9" name="Gráfico 68" descr="Cesto de frutas">
              <a:extLst>
                <a:ext uri="{FF2B5EF4-FFF2-40B4-BE49-F238E27FC236}">
                  <a16:creationId xmlns:a16="http://schemas.microsoft.com/office/drawing/2014/main" id="{BA1DE53F-F41D-FC67-28EA-7988B3836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89047" y="668581"/>
              <a:ext cx="914400" cy="914400"/>
            </a:xfrm>
            <a:prstGeom prst="rect">
              <a:avLst/>
            </a:prstGeom>
          </p:spPr>
        </p:pic>
      </p:grpSp>
      <p:sp>
        <p:nvSpPr>
          <p:cNvPr id="71" name="Cruz 70">
            <a:extLst>
              <a:ext uri="{FF2B5EF4-FFF2-40B4-BE49-F238E27FC236}">
                <a16:creationId xmlns:a16="http://schemas.microsoft.com/office/drawing/2014/main" id="{183B78A6-0B23-0251-0E46-8A03C5DA4451}"/>
              </a:ext>
            </a:extLst>
          </p:cNvPr>
          <p:cNvSpPr/>
          <p:nvPr/>
        </p:nvSpPr>
        <p:spPr>
          <a:xfrm>
            <a:off x="2200258" y="2233925"/>
            <a:ext cx="2398399" cy="2476915"/>
          </a:xfrm>
          <a:prstGeom prst="plus">
            <a:avLst>
              <a:gd name="adj" fmla="val 397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2" name="Google Shape;246;p16">
            <a:extLst>
              <a:ext uri="{FF2B5EF4-FFF2-40B4-BE49-F238E27FC236}">
                <a16:creationId xmlns:a16="http://schemas.microsoft.com/office/drawing/2014/main" id="{F761FD35-8B90-9525-223E-BEC33FE1B9E6}"/>
              </a:ext>
            </a:extLst>
          </p:cNvPr>
          <p:cNvSpPr txBox="1"/>
          <p:nvPr/>
        </p:nvSpPr>
        <p:spPr>
          <a:xfrm>
            <a:off x="6361550" y="6011002"/>
            <a:ext cx="4611949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B320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FF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9.ANTECEDENTES DIAGNÓSTICOS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206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  <p:bldP spid="39" grpId="0"/>
      <p:bldP spid="43" grpId="0"/>
      <p:bldP spid="47" grpId="0"/>
      <p:bldP spid="51" grpId="0"/>
      <p:bldP spid="52" grpId="0"/>
      <p:bldP spid="53" grpId="0"/>
      <p:bldP spid="54" grpId="0"/>
      <p:bldP spid="71" grpId="0" animBg="1"/>
      <p:bldP spid="7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497;p32">
            <a:extLst>
              <a:ext uri="{FF2B5EF4-FFF2-40B4-BE49-F238E27FC236}">
                <a16:creationId xmlns:a16="http://schemas.microsoft.com/office/drawing/2014/main" id="{4A28F2B3-4C63-6CFB-2A34-A80EDF20EC4B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28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Dimensão Psicossocial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F86B9E5B-9F59-BC1A-64C6-0E0E1FED26C7}"/>
              </a:ext>
            </a:extLst>
          </p:cNvPr>
          <p:cNvGrpSpPr/>
          <p:nvPr/>
        </p:nvGrpSpPr>
        <p:grpSpPr>
          <a:xfrm>
            <a:off x="7380287" y="915987"/>
            <a:ext cx="2705100" cy="947738"/>
            <a:chOff x="7380287" y="915987"/>
            <a:chExt cx="2705100" cy="947738"/>
          </a:xfrm>
        </p:grpSpPr>
        <p:sp>
          <p:nvSpPr>
            <p:cNvPr id="2" name="Google Shape;456;p30">
              <a:extLst>
                <a:ext uri="{FF2B5EF4-FFF2-40B4-BE49-F238E27FC236}">
                  <a16:creationId xmlns:a16="http://schemas.microsoft.com/office/drawing/2014/main" id="{D65BA45D-628D-E040-C57A-AFC972F276C1}"/>
                </a:ext>
              </a:extLst>
            </p:cNvPr>
            <p:cNvSpPr txBox="1"/>
            <p:nvPr/>
          </p:nvSpPr>
          <p:spPr>
            <a:xfrm>
              <a:off x="8385175" y="1219200"/>
              <a:ext cx="1700212" cy="6445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Open Sans"/>
                <a:buNone/>
              </a:pPr>
              <a:r>
                <a:rPr lang="en-US" sz="1200" dirty="0" err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Memória</a:t>
              </a:r>
              <a:endParaRPr lang="en-US" sz="1200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Open Sans"/>
                <a:buNone/>
              </a:pPr>
              <a:r>
                <a:rPr lang="en-US" sz="1200" dirty="0" err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Raciocínio</a:t>
              </a:r>
              <a:endParaRPr lang="en-US" sz="1200" dirty="0">
                <a:solidFill>
                  <a:srgbClr val="262626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Open Sans"/>
                <a:buNone/>
              </a:pPr>
              <a:r>
                <a:rPr lang="en-US" sz="1200" dirty="0" err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Linguagem</a:t>
              </a:r>
              <a:endParaRPr dirty="0"/>
            </a:p>
          </p:txBody>
        </p:sp>
        <p:sp>
          <p:nvSpPr>
            <p:cNvPr id="10" name="Google Shape;461;p30">
              <a:extLst>
                <a:ext uri="{FF2B5EF4-FFF2-40B4-BE49-F238E27FC236}">
                  <a16:creationId xmlns:a16="http://schemas.microsoft.com/office/drawing/2014/main" id="{88598718-55F0-D3C3-BA6A-9ECECA9E5036}"/>
                </a:ext>
              </a:extLst>
            </p:cNvPr>
            <p:cNvSpPr txBox="1"/>
            <p:nvPr/>
          </p:nvSpPr>
          <p:spPr>
            <a:xfrm>
              <a:off x="8472487" y="915987"/>
              <a:ext cx="1570037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828"/>
                </a:buClr>
                <a:buSzPts val="2200"/>
                <a:buFont typeface="Open Sans SemiBold"/>
                <a:buNone/>
              </a:pPr>
              <a:r>
                <a:rPr lang="en-US" sz="2200" b="1" dirty="0">
                  <a:solidFill>
                    <a:srgbClr val="28282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COGNIÇÃO</a:t>
              </a:r>
              <a:endParaRPr dirty="0"/>
            </a:p>
          </p:txBody>
        </p:sp>
        <p:sp>
          <p:nvSpPr>
            <p:cNvPr id="21" name="Google Shape;464;p30">
              <a:extLst>
                <a:ext uri="{FF2B5EF4-FFF2-40B4-BE49-F238E27FC236}">
                  <a16:creationId xmlns:a16="http://schemas.microsoft.com/office/drawing/2014/main" id="{9A754E0B-62F5-DDD7-6146-4AFE0E377080}"/>
                </a:ext>
              </a:extLst>
            </p:cNvPr>
            <p:cNvSpPr/>
            <p:nvPr/>
          </p:nvSpPr>
          <p:spPr>
            <a:xfrm>
              <a:off x="7380287" y="922337"/>
              <a:ext cx="890587" cy="890587"/>
            </a:xfrm>
            <a:prstGeom prst="ellipse">
              <a:avLst/>
            </a:prstGeom>
            <a:solidFill>
              <a:srgbClr val="FF84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465;p30">
              <a:extLst>
                <a:ext uri="{FF2B5EF4-FFF2-40B4-BE49-F238E27FC236}">
                  <a16:creationId xmlns:a16="http://schemas.microsoft.com/office/drawing/2014/main" id="{68B5351E-4338-BA30-D5BB-671237FF1D31}"/>
                </a:ext>
              </a:extLst>
            </p:cNvPr>
            <p:cNvSpPr txBox="1"/>
            <p:nvPr/>
          </p:nvSpPr>
          <p:spPr>
            <a:xfrm>
              <a:off x="7713662" y="1022350"/>
              <a:ext cx="557212" cy="836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Montserrat"/>
                <a:buNone/>
              </a:pPr>
              <a:r>
                <a:rPr lang="en-US" sz="4500" b="0" i="0" u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 dirty="0"/>
            </a:p>
          </p:txBody>
        </p: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8A681A7-3A3C-9702-FD5B-24675A1045DE}"/>
              </a:ext>
            </a:extLst>
          </p:cNvPr>
          <p:cNvGrpSpPr/>
          <p:nvPr/>
        </p:nvGrpSpPr>
        <p:grpSpPr>
          <a:xfrm>
            <a:off x="7947025" y="3017837"/>
            <a:ext cx="2916593" cy="979487"/>
            <a:chOff x="7947025" y="3017837"/>
            <a:chExt cx="2916593" cy="979487"/>
          </a:xfrm>
        </p:grpSpPr>
        <p:sp>
          <p:nvSpPr>
            <p:cNvPr id="3" name="Google Shape;457;p30">
              <a:extLst>
                <a:ext uri="{FF2B5EF4-FFF2-40B4-BE49-F238E27FC236}">
                  <a16:creationId xmlns:a16="http://schemas.microsoft.com/office/drawing/2014/main" id="{05ADD8A0-EE56-1B60-4004-A6BC06D00E80}"/>
                </a:ext>
              </a:extLst>
            </p:cNvPr>
            <p:cNvSpPr txBox="1"/>
            <p:nvPr/>
          </p:nvSpPr>
          <p:spPr>
            <a:xfrm>
              <a:off x="8915400" y="3351212"/>
              <a:ext cx="1948218" cy="646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Open Sans"/>
                <a:buNone/>
              </a:pPr>
              <a:r>
                <a:rPr lang="en-US" sz="1200" dirty="0" err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Saúde</a:t>
              </a:r>
              <a:r>
                <a:rPr lang="en-US" sz="1200" dirty="0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 mental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Open Sans"/>
                <a:buNone/>
              </a:pPr>
              <a:r>
                <a:rPr lang="en-US" sz="1200" dirty="0" err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Sintomas</a:t>
              </a:r>
              <a:r>
                <a:rPr lang="en-US" sz="1200" dirty="0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 </a:t>
              </a:r>
              <a:r>
                <a:rPr lang="en-US" sz="1200" dirty="0" err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depressivos</a:t>
              </a:r>
              <a:endParaRPr dirty="0"/>
            </a:p>
          </p:txBody>
        </p:sp>
        <p:sp>
          <p:nvSpPr>
            <p:cNvPr id="8" name="Google Shape;459;p30">
              <a:extLst>
                <a:ext uri="{FF2B5EF4-FFF2-40B4-BE49-F238E27FC236}">
                  <a16:creationId xmlns:a16="http://schemas.microsoft.com/office/drawing/2014/main" id="{27B38472-A6D1-48D9-4A27-497434E86DF5}"/>
                </a:ext>
              </a:extLst>
            </p:cNvPr>
            <p:cNvSpPr txBox="1"/>
            <p:nvPr/>
          </p:nvSpPr>
          <p:spPr>
            <a:xfrm>
              <a:off x="9036050" y="3017837"/>
              <a:ext cx="1393825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828"/>
                </a:buClr>
                <a:buSzPts val="2200"/>
                <a:buFont typeface="Open Sans SemiBold"/>
                <a:buNone/>
              </a:pPr>
              <a:r>
                <a:rPr lang="en-US" sz="2200" b="1" dirty="0">
                  <a:solidFill>
                    <a:srgbClr val="28282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HUMOR</a:t>
              </a:r>
              <a:endParaRPr dirty="0"/>
            </a:p>
          </p:txBody>
        </p:sp>
        <p:sp>
          <p:nvSpPr>
            <p:cNvPr id="11" name="Google Shape;462;p30">
              <a:extLst>
                <a:ext uri="{FF2B5EF4-FFF2-40B4-BE49-F238E27FC236}">
                  <a16:creationId xmlns:a16="http://schemas.microsoft.com/office/drawing/2014/main" id="{9216B966-B7E5-FDBC-4AD6-40D3B136C935}"/>
                </a:ext>
              </a:extLst>
            </p:cNvPr>
            <p:cNvSpPr/>
            <p:nvPr/>
          </p:nvSpPr>
          <p:spPr>
            <a:xfrm>
              <a:off x="7947025" y="3028950"/>
              <a:ext cx="890587" cy="890587"/>
            </a:xfrm>
            <a:prstGeom prst="ellipse">
              <a:avLst/>
            </a:prstGeom>
            <a:solidFill>
              <a:srgbClr val="FF43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466;p30">
              <a:extLst>
                <a:ext uri="{FF2B5EF4-FFF2-40B4-BE49-F238E27FC236}">
                  <a16:creationId xmlns:a16="http://schemas.microsoft.com/office/drawing/2014/main" id="{7CDB4D81-6C2A-1921-6A87-90E66D646FF7}"/>
                </a:ext>
              </a:extLst>
            </p:cNvPr>
            <p:cNvSpPr txBox="1"/>
            <p:nvPr/>
          </p:nvSpPr>
          <p:spPr>
            <a:xfrm>
              <a:off x="8229600" y="3109912"/>
              <a:ext cx="676275" cy="836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Montserrat"/>
                <a:buNone/>
              </a:pPr>
              <a:r>
                <a:rPr lang="en-US" sz="4500" b="0" i="0" u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/>
            </a:p>
          </p:txBody>
        </p: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76F77C1-A15E-4308-44BC-7BAAC8164E1C}"/>
              </a:ext>
            </a:extLst>
          </p:cNvPr>
          <p:cNvGrpSpPr/>
          <p:nvPr/>
        </p:nvGrpSpPr>
        <p:grpSpPr>
          <a:xfrm>
            <a:off x="7380287" y="5073650"/>
            <a:ext cx="2705100" cy="947737"/>
            <a:chOff x="7380287" y="5073650"/>
            <a:chExt cx="2705100" cy="947737"/>
          </a:xfrm>
        </p:grpSpPr>
        <p:sp>
          <p:nvSpPr>
            <p:cNvPr id="6" name="Google Shape;458;p30">
              <a:extLst>
                <a:ext uri="{FF2B5EF4-FFF2-40B4-BE49-F238E27FC236}">
                  <a16:creationId xmlns:a16="http://schemas.microsoft.com/office/drawing/2014/main" id="{71C7FA69-8B84-AFC8-85E3-899BC3D68063}"/>
                </a:ext>
              </a:extLst>
            </p:cNvPr>
            <p:cNvSpPr txBox="1"/>
            <p:nvPr/>
          </p:nvSpPr>
          <p:spPr>
            <a:xfrm>
              <a:off x="8383587" y="5375275"/>
              <a:ext cx="1701800" cy="6461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Open Sans"/>
                <a:buNone/>
              </a:pPr>
              <a:r>
                <a:rPr lang="en-US" sz="1200" dirty="0" err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Suporte</a:t>
              </a:r>
              <a:r>
                <a:rPr lang="en-US" sz="1200" dirty="0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 social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Open Sans"/>
                <a:buNone/>
              </a:pPr>
              <a:r>
                <a:rPr lang="en-US" sz="1200" dirty="0" err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Dinâmica</a:t>
              </a:r>
              <a:r>
                <a:rPr lang="en-US" sz="1200" dirty="0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 familiar</a:t>
              </a: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1200"/>
                <a:buFont typeface="Open Sans"/>
                <a:buNone/>
              </a:pPr>
              <a:r>
                <a:rPr lang="en-US" sz="1200" dirty="0" err="1">
                  <a:solidFill>
                    <a:srgbClr val="262626"/>
                  </a:solidFill>
                  <a:latin typeface="Open Sans"/>
                  <a:ea typeface="Open Sans"/>
                  <a:cs typeface="Open Sans"/>
                  <a:sym typeface="Open Sans"/>
                </a:rPr>
                <a:t>Ambiente</a:t>
              </a:r>
              <a:endParaRPr dirty="0"/>
            </a:p>
          </p:txBody>
        </p:sp>
        <p:sp>
          <p:nvSpPr>
            <p:cNvPr id="9" name="Google Shape;460;p30">
              <a:extLst>
                <a:ext uri="{FF2B5EF4-FFF2-40B4-BE49-F238E27FC236}">
                  <a16:creationId xmlns:a16="http://schemas.microsoft.com/office/drawing/2014/main" id="{E52CDD1B-7E47-986A-68E9-33435FA741AC}"/>
                </a:ext>
              </a:extLst>
            </p:cNvPr>
            <p:cNvSpPr txBox="1"/>
            <p:nvPr/>
          </p:nvSpPr>
          <p:spPr>
            <a:xfrm>
              <a:off x="8472487" y="5073650"/>
              <a:ext cx="1485900" cy="4603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828"/>
                </a:buClr>
                <a:buSzPts val="2200"/>
                <a:buFont typeface="Open Sans SemiBold"/>
                <a:buNone/>
              </a:pPr>
              <a:r>
                <a:rPr lang="en-US" sz="2200" b="1" dirty="0">
                  <a:solidFill>
                    <a:srgbClr val="28282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SOCIAL</a:t>
              </a:r>
              <a:endParaRPr dirty="0"/>
            </a:p>
          </p:txBody>
        </p:sp>
        <p:sp>
          <p:nvSpPr>
            <p:cNvPr id="18" name="Google Shape;463;p30">
              <a:extLst>
                <a:ext uri="{FF2B5EF4-FFF2-40B4-BE49-F238E27FC236}">
                  <a16:creationId xmlns:a16="http://schemas.microsoft.com/office/drawing/2014/main" id="{26DA9216-5B03-4E5E-7876-0243535E45B7}"/>
                </a:ext>
              </a:extLst>
            </p:cNvPr>
            <p:cNvSpPr/>
            <p:nvPr/>
          </p:nvSpPr>
          <p:spPr>
            <a:xfrm>
              <a:off x="7380287" y="5080000"/>
              <a:ext cx="890587" cy="892175"/>
            </a:xfrm>
            <a:prstGeom prst="ellipse">
              <a:avLst/>
            </a:prstGeom>
            <a:solidFill>
              <a:srgbClr val="C0161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467;p30">
              <a:extLst>
                <a:ext uri="{FF2B5EF4-FFF2-40B4-BE49-F238E27FC236}">
                  <a16:creationId xmlns:a16="http://schemas.microsoft.com/office/drawing/2014/main" id="{2ED7EE09-BC3A-6485-06C3-7BBAD78A1453}"/>
                </a:ext>
              </a:extLst>
            </p:cNvPr>
            <p:cNvSpPr txBox="1"/>
            <p:nvPr/>
          </p:nvSpPr>
          <p:spPr>
            <a:xfrm>
              <a:off x="7673975" y="5175250"/>
              <a:ext cx="666750" cy="8366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Montserrat"/>
                <a:buNone/>
              </a:pPr>
              <a:r>
                <a:rPr lang="en-US" sz="4500" b="0" i="0" u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dirty="0"/>
            </a:p>
          </p:txBody>
        </p:sp>
      </p:grpSp>
      <p:sp>
        <p:nvSpPr>
          <p:cNvPr id="26" name="Google Shape;468;p30">
            <a:extLst>
              <a:ext uri="{FF2B5EF4-FFF2-40B4-BE49-F238E27FC236}">
                <a16:creationId xmlns:a16="http://schemas.microsoft.com/office/drawing/2014/main" id="{11B17564-90E8-8862-10B9-D5517ECA26EC}"/>
              </a:ext>
            </a:extLst>
          </p:cNvPr>
          <p:cNvSpPr/>
          <p:nvPr/>
        </p:nvSpPr>
        <p:spPr>
          <a:xfrm>
            <a:off x="8056562" y="1858962"/>
            <a:ext cx="319087" cy="1060450"/>
          </a:xfrm>
          <a:custGeom>
            <a:avLst/>
            <a:gdLst/>
            <a:ahLst/>
            <a:cxnLst/>
            <a:rect l="l" t="t" r="r" b="b"/>
            <a:pathLst>
              <a:path w="70" h="232" extrusionOk="0">
                <a:moveTo>
                  <a:pt x="65" y="232"/>
                </a:moveTo>
                <a:cubicBezTo>
                  <a:pt x="63" y="232"/>
                  <a:pt x="61" y="231"/>
                  <a:pt x="60" y="228"/>
                </a:cubicBezTo>
                <a:cubicBezTo>
                  <a:pt x="50" y="152"/>
                  <a:pt x="30" y="78"/>
                  <a:pt x="1" y="8"/>
                </a:cubicBezTo>
                <a:cubicBezTo>
                  <a:pt x="0" y="5"/>
                  <a:pt x="1" y="2"/>
                  <a:pt x="4" y="1"/>
                </a:cubicBezTo>
                <a:cubicBezTo>
                  <a:pt x="6" y="0"/>
                  <a:pt x="9" y="1"/>
                  <a:pt x="10" y="4"/>
                </a:cubicBezTo>
                <a:cubicBezTo>
                  <a:pt x="39" y="75"/>
                  <a:pt x="60" y="150"/>
                  <a:pt x="70" y="227"/>
                </a:cubicBezTo>
                <a:cubicBezTo>
                  <a:pt x="70" y="230"/>
                  <a:pt x="69" y="232"/>
                  <a:pt x="66" y="232"/>
                </a:cubicBezTo>
                <a:cubicBezTo>
                  <a:pt x="66" y="232"/>
                  <a:pt x="65" y="232"/>
                  <a:pt x="65" y="232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469;p30">
            <a:extLst>
              <a:ext uri="{FF2B5EF4-FFF2-40B4-BE49-F238E27FC236}">
                <a16:creationId xmlns:a16="http://schemas.microsoft.com/office/drawing/2014/main" id="{F6FE6643-B066-32ED-741A-DDC827FF806D}"/>
              </a:ext>
            </a:extLst>
          </p:cNvPr>
          <p:cNvSpPr/>
          <p:nvPr/>
        </p:nvSpPr>
        <p:spPr>
          <a:xfrm>
            <a:off x="8056562" y="4002087"/>
            <a:ext cx="319087" cy="1060450"/>
          </a:xfrm>
          <a:custGeom>
            <a:avLst/>
            <a:gdLst/>
            <a:ahLst/>
            <a:cxnLst/>
            <a:rect l="l" t="t" r="r" b="b"/>
            <a:pathLst>
              <a:path w="70" h="232" extrusionOk="0">
                <a:moveTo>
                  <a:pt x="5" y="232"/>
                </a:moveTo>
                <a:cubicBezTo>
                  <a:pt x="5" y="232"/>
                  <a:pt x="4" y="232"/>
                  <a:pt x="4" y="232"/>
                </a:cubicBezTo>
                <a:cubicBezTo>
                  <a:pt x="1" y="231"/>
                  <a:pt x="0" y="228"/>
                  <a:pt x="1" y="225"/>
                </a:cubicBezTo>
                <a:cubicBezTo>
                  <a:pt x="30" y="155"/>
                  <a:pt x="50" y="81"/>
                  <a:pt x="60" y="5"/>
                </a:cubicBezTo>
                <a:cubicBezTo>
                  <a:pt x="61" y="2"/>
                  <a:pt x="63" y="0"/>
                  <a:pt x="66" y="1"/>
                </a:cubicBezTo>
                <a:cubicBezTo>
                  <a:pt x="69" y="1"/>
                  <a:pt x="70" y="3"/>
                  <a:pt x="70" y="6"/>
                </a:cubicBezTo>
                <a:cubicBezTo>
                  <a:pt x="60" y="83"/>
                  <a:pt x="39" y="158"/>
                  <a:pt x="10" y="229"/>
                </a:cubicBezTo>
                <a:cubicBezTo>
                  <a:pt x="9" y="231"/>
                  <a:pt x="7" y="232"/>
                  <a:pt x="5" y="232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C5BE31D-D6D5-9153-18CE-5EF395604358}"/>
              </a:ext>
            </a:extLst>
          </p:cNvPr>
          <p:cNvGrpSpPr/>
          <p:nvPr/>
        </p:nvGrpSpPr>
        <p:grpSpPr>
          <a:xfrm>
            <a:off x="1631950" y="930275"/>
            <a:ext cx="4086225" cy="3619500"/>
            <a:chOff x="1631950" y="930275"/>
            <a:chExt cx="4086225" cy="3619500"/>
          </a:xfrm>
        </p:grpSpPr>
        <p:sp>
          <p:nvSpPr>
            <p:cNvPr id="30" name="Google Shape;472;p30">
              <a:extLst>
                <a:ext uri="{FF2B5EF4-FFF2-40B4-BE49-F238E27FC236}">
                  <a16:creationId xmlns:a16="http://schemas.microsoft.com/office/drawing/2014/main" id="{A1B19FAA-0CBF-7197-6C04-0F116F56419F}"/>
                </a:ext>
              </a:extLst>
            </p:cNvPr>
            <p:cNvSpPr/>
            <p:nvPr/>
          </p:nvSpPr>
          <p:spPr>
            <a:xfrm>
              <a:off x="1631950" y="930275"/>
              <a:ext cx="4086225" cy="3619500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rgbClr val="FF847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5" name="Gráfico 34" descr="Cérebro">
              <a:extLst>
                <a:ext uri="{FF2B5EF4-FFF2-40B4-BE49-F238E27FC236}">
                  <a16:creationId xmlns:a16="http://schemas.microsoft.com/office/drawing/2014/main" id="{88315BD4-5A31-2FB2-EDB5-C017C51AAD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4249" y="1135938"/>
              <a:ext cx="914400" cy="914400"/>
            </a:xfrm>
            <a:prstGeom prst="rect">
              <a:avLst/>
            </a:prstGeom>
          </p:spPr>
        </p:pic>
      </p:grp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777130B6-7AB1-2DF9-F91A-14173967E62C}"/>
              </a:ext>
            </a:extLst>
          </p:cNvPr>
          <p:cNvGrpSpPr/>
          <p:nvPr/>
        </p:nvGrpSpPr>
        <p:grpSpPr>
          <a:xfrm>
            <a:off x="4271962" y="1265237"/>
            <a:ext cx="2360612" cy="3870325"/>
            <a:chOff x="4271962" y="1265237"/>
            <a:chExt cx="2360612" cy="3870325"/>
          </a:xfrm>
        </p:grpSpPr>
        <p:sp>
          <p:nvSpPr>
            <p:cNvPr id="28" name="Google Shape;470;p30">
              <a:extLst>
                <a:ext uri="{FF2B5EF4-FFF2-40B4-BE49-F238E27FC236}">
                  <a16:creationId xmlns:a16="http://schemas.microsoft.com/office/drawing/2014/main" id="{A88F0190-792B-2066-3A03-181B26295B9F}"/>
                </a:ext>
              </a:extLst>
            </p:cNvPr>
            <p:cNvSpPr/>
            <p:nvPr/>
          </p:nvSpPr>
          <p:spPr>
            <a:xfrm>
              <a:off x="4271962" y="1265237"/>
              <a:ext cx="2360612" cy="3870325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rgbClr val="FF434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2" name="Gráfico 41" descr="Chapéu de bobo">
              <a:extLst>
                <a:ext uri="{FF2B5EF4-FFF2-40B4-BE49-F238E27FC236}">
                  <a16:creationId xmlns:a16="http://schemas.microsoft.com/office/drawing/2014/main" id="{3925E585-D598-C31A-5548-332B337DE4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602288" y="3429000"/>
              <a:ext cx="914400" cy="914400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4507B32D-B3C4-5DF6-2894-D1EE47E0F12C}"/>
              </a:ext>
            </a:extLst>
          </p:cNvPr>
          <p:cNvGrpSpPr/>
          <p:nvPr/>
        </p:nvGrpSpPr>
        <p:grpSpPr>
          <a:xfrm>
            <a:off x="1760537" y="2557462"/>
            <a:ext cx="4300537" cy="3378200"/>
            <a:chOff x="1760537" y="2557462"/>
            <a:chExt cx="4300537" cy="3378200"/>
          </a:xfrm>
        </p:grpSpPr>
        <p:sp>
          <p:nvSpPr>
            <p:cNvPr id="29" name="Google Shape;471;p30">
              <a:extLst>
                <a:ext uri="{FF2B5EF4-FFF2-40B4-BE49-F238E27FC236}">
                  <a16:creationId xmlns:a16="http://schemas.microsoft.com/office/drawing/2014/main" id="{669B3389-53D5-D41B-30A6-EED58D257102}"/>
                </a:ext>
              </a:extLst>
            </p:cNvPr>
            <p:cNvSpPr/>
            <p:nvPr/>
          </p:nvSpPr>
          <p:spPr>
            <a:xfrm>
              <a:off x="1760537" y="2557462"/>
              <a:ext cx="4300537" cy="3378200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rgbClr val="C0161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8" name="Gráfico 47" descr="Ciclo com pessoas">
              <a:extLst>
                <a:ext uri="{FF2B5EF4-FFF2-40B4-BE49-F238E27FC236}">
                  <a16:creationId xmlns:a16="http://schemas.microsoft.com/office/drawing/2014/main" id="{4D46B851-65E6-B533-5B3E-09B4103672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683833" y="461168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308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6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497;p32">
            <a:extLst>
              <a:ext uri="{FF2B5EF4-FFF2-40B4-BE49-F238E27FC236}">
                <a16:creationId xmlns:a16="http://schemas.microsoft.com/office/drawing/2014/main" id="{4A28F2B3-4C63-6CFB-2A34-A80EDF20EC4B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28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Dimensão Funcional</a:t>
            </a:r>
            <a:endParaRPr lang="pt-BR" sz="2800" dirty="0">
              <a:latin typeface="Arial Rounded MT Bold" panose="020F0704030504030204" pitchFamily="34" charset="0"/>
            </a:endParaRPr>
          </a:p>
        </p:txBody>
      </p:sp>
      <p:sp>
        <p:nvSpPr>
          <p:cNvPr id="31" name="Google Shape;121;p14">
            <a:extLst>
              <a:ext uri="{FF2B5EF4-FFF2-40B4-BE49-F238E27FC236}">
                <a16:creationId xmlns:a16="http://schemas.microsoft.com/office/drawing/2014/main" id="{56ED25ED-84D4-1876-1F2A-BDEE088FBDB4}"/>
              </a:ext>
            </a:extLst>
          </p:cNvPr>
          <p:cNvSpPr/>
          <p:nvPr/>
        </p:nvSpPr>
        <p:spPr>
          <a:xfrm>
            <a:off x="1528157" y="1844189"/>
            <a:ext cx="325437" cy="1063625"/>
          </a:xfrm>
          <a:custGeom>
            <a:avLst/>
            <a:gdLst/>
            <a:ahLst/>
            <a:cxnLst/>
            <a:rect l="l" t="t" r="r" b="b"/>
            <a:pathLst>
              <a:path w="69" h="226" extrusionOk="0">
                <a:moveTo>
                  <a:pt x="64" y="226"/>
                </a:moveTo>
                <a:cubicBezTo>
                  <a:pt x="61" y="226"/>
                  <a:pt x="59" y="224"/>
                  <a:pt x="59" y="222"/>
                </a:cubicBezTo>
                <a:cubicBezTo>
                  <a:pt x="49" y="148"/>
                  <a:pt x="30" y="76"/>
                  <a:pt x="1" y="7"/>
                </a:cubicBezTo>
                <a:cubicBezTo>
                  <a:pt x="0" y="5"/>
                  <a:pt x="1" y="2"/>
                  <a:pt x="4" y="1"/>
                </a:cubicBezTo>
                <a:cubicBezTo>
                  <a:pt x="6" y="0"/>
                  <a:pt x="9" y="1"/>
                  <a:pt x="10" y="4"/>
                </a:cubicBezTo>
                <a:cubicBezTo>
                  <a:pt x="39" y="73"/>
                  <a:pt x="58" y="146"/>
                  <a:pt x="68" y="220"/>
                </a:cubicBezTo>
                <a:cubicBezTo>
                  <a:pt x="69" y="223"/>
                  <a:pt x="67" y="225"/>
                  <a:pt x="64" y="226"/>
                </a:cubicBezTo>
                <a:cubicBezTo>
                  <a:pt x="64" y="226"/>
                  <a:pt x="64" y="226"/>
                  <a:pt x="64" y="226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122;p14">
            <a:extLst>
              <a:ext uri="{FF2B5EF4-FFF2-40B4-BE49-F238E27FC236}">
                <a16:creationId xmlns:a16="http://schemas.microsoft.com/office/drawing/2014/main" id="{84050276-B9B4-4F1B-D5D2-B411BC26E56A}"/>
              </a:ext>
            </a:extLst>
          </p:cNvPr>
          <p:cNvSpPr/>
          <p:nvPr/>
        </p:nvSpPr>
        <p:spPr>
          <a:xfrm>
            <a:off x="1528157" y="3987314"/>
            <a:ext cx="325437" cy="1060450"/>
          </a:xfrm>
          <a:custGeom>
            <a:avLst/>
            <a:gdLst/>
            <a:ahLst/>
            <a:cxnLst/>
            <a:rect l="l" t="t" r="r" b="b"/>
            <a:pathLst>
              <a:path w="69" h="225" extrusionOk="0">
                <a:moveTo>
                  <a:pt x="6" y="225"/>
                </a:moveTo>
                <a:cubicBezTo>
                  <a:pt x="5" y="225"/>
                  <a:pt x="4" y="225"/>
                  <a:pt x="4" y="225"/>
                </a:cubicBezTo>
                <a:cubicBezTo>
                  <a:pt x="1" y="224"/>
                  <a:pt x="0" y="221"/>
                  <a:pt x="1" y="219"/>
                </a:cubicBezTo>
                <a:cubicBezTo>
                  <a:pt x="30" y="150"/>
                  <a:pt x="49" y="78"/>
                  <a:pt x="59" y="5"/>
                </a:cubicBezTo>
                <a:cubicBezTo>
                  <a:pt x="59" y="2"/>
                  <a:pt x="62" y="0"/>
                  <a:pt x="64" y="1"/>
                </a:cubicBezTo>
                <a:cubicBezTo>
                  <a:pt x="67" y="1"/>
                  <a:pt x="69" y="3"/>
                  <a:pt x="68" y="6"/>
                </a:cubicBezTo>
                <a:cubicBezTo>
                  <a:pt x="58" y="80"/>
                  <a:pt x="39" y="153"/>
                  <a:pt x="10" y="222"/>
                </a:cubicBezTo>
                <a:cubicBezTo>
                  <a:pt x="9" y="224"/>
                  <a:pt x="8" y="225"/>
                  <a:pt x="6" y="225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4F41A955-501F-29D3-E625-5F94C92C61DD}"/>
              </a:ext>
            </a:extLst>
          </p:cNvPr>
          <p:cNvGrpSpPr/>
          <p:nvPr/>
        </p:nvGrpSpPr>
        <p:grpSpPr>
          <a:xfrm>
            <a:off x="855057" y="616042"/>
            <a:ext cx="7774468" cy="1630793"/>
            <a:chOff x="855057" y="616042"/>
            <a:chExt cx="7774468" cy="1630793"/>
          </a:xfrm>
        </p:grpSpPr>
        <p:sp>
          <p:nvSpPr>
            <p:cNvPr id="14" name="Google Shape;113;p14">
              <a:extLst>
                <a:ext uri="{FF2B5EF4-FFF2-40B4-BE49-F238E27FC236}">
                  <a16:creationId xmlns:a16="http://schemas.microsoft.com/office/drawing/2014/main" id="{B2B8570F-1D7E-6745-316E-34064C34019A}"/>
                </a:ext>
              </a:extLst>
            </p:cNvPr>
            <p:cNvSpPr txBox="1"/>
            <p:nvPr/>
          </p:nvSpPr>
          <p:spPr>
            <a:xfrm>
              <a:off x="1740882" y="1202792"/>
              <a:ext cx="4407885" cy="3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828"/>
                </a:buClr>
                <a:buSzPts val="2200"/>
                <a:buFont typeface="Open Sans SemiBold"/>
                <a:buNone/>
              </a:pPr>
              <a:r>
                <a:rPr lang="en-US" b="1" dirty="0">
                  <a:solidFill>
                    <a:srgbClr val="28282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ATIVIDADES BÁSICAS DE VIDA DIÁRIA</a:t>
              </a:r>
              <a:endParaRPr dirty="0"/>
            </a:p>
          </p:txBody>
        </p:sp>
        <p:sp>
          <p:nvSpPr>
            <p:cNvPr id="17" name="Google Shape;117;p14">
              <a:extLst>
                <a:ext uri="{FF2B5EF4-FFF2-40B4-BE49-F238E27FC236}">
                  <a16:creationId xmlns:a16="http://schemas.microsoft.com/office/drawing/2014/main" id="{6B356679-327A-CF9C-50E6-720ED1126619}"/>
                </a:ext>
              </a:extLst>
            </p:cNvPr>
            <p:cNvSpPr/>
            <p:nvPr/>
          </p:nvSpPr>
          <p:spPr>
            <a:xfrm>
              <a:off x="855057" y="910739"/>
              <a:ext cx="890587" cy="890587"/>
            </a:xfrm>
            <a:prstGeom prst="ellipse">
              <a:avLst/>
            </a:prstGeom>
            <a:solidFill>
              <a:srgbClr val="64D1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18;p14">
              <a:extLst>
                <a:ext uri="{FF2B5EF4-FFF2-40B4-BE49-F238E27FC236}">
                  <a16:creationId xmlns:a16="http://schemas.microsoft.com/office/drawing/2014/main" id="{C9001592-352F-6126-00C6-D7C2718B272A}"/>
                </a:ext>
              </a:extLst>
            </p:cNvPr>
            <p:cNvSpPr txBox="1"/>
            <p:nvPr/>
          </p:nvSpPr>
          <p:spPr>
            <a:xfrm>
              <a:off x="1185257" y="1009164"/>
              <a:ext cx="555625" cy="84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Montserrat"/>
                <a:buNone/>
              </a:pPr>
              <a:r>
                <a:rPr lang="en-US" sz="4500" b="0" i="0" u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</a:t>
              </a:r>
              <a:endParaRPr/>
            </a:p>
          </p:txBody>
        </p:sp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529683D7-180B-BEC4-0C6C-B65D625F4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800" t="52319" r="68991" b="14698"/>
            <a:stretch/>
          </p:blipFill>
          <p:spPr>
            <a:xfrm>
              <a:off x="6148767" y="616042"/>
              <a:ext cx="2480758" cy="1630793"/>
            </a:xfrm>
            <a:prstGeom prst="rect">
              <a:avLst/>
            </a:prstGeom>
          </p:spPr>
        </p:pic>
      </p:grp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05016D55-34F7-4CC3-5068-447372510438}"/>
              </a:ext>
            </a:extLst>
          </p:cNvPr>
          <p:cNvGrpSpPr/>
          <p:nvPr/>
        </p:nvGrpSpPr>
        <p:grpSpPr>
          <a:xfrm>
            <a:off x="1420207" y="2642485"/>
            <a:ext cx="8694411" cy="1630793"/>
            <a:chOff x="1420207" y="2642485"/>
            <a:chExt cx="8694411" cy="1630793"/>
          </a:xfrm>
        </p:grpSpPr>
        <p:sp>
          <p:nvSpPr>
            <p:cNvPr id="15" name="Google Shape;115;p14">
              <a:extLst>
                <a:ext uri="{FF2B5EF4-FFF2-40B4-BE49-F238E27FC236}">
                  <a16:creationId xmlns:a16="http://schemas.microsoft.com/office/drawing/2014/main" id="{7E1CAD45-2332-F517-034D-A78DA1171470}"/>
                </a:ext>
              </a:extLst>
            </p:cNvPr>
            <p:cNvSpPr/>
            <p:nvPr/>
          </p:nvSpPr>
          <p:spPr>
            <a:xfrm>
              <a:off x="1420207" y="3012589"/>
              <a:ext cx="895350" cy="890587"/>
            </a:xfrm>
            <a:prstGeom prst="ellipse">
              <a:avLst/>
            </a:prstGeom>
            <a:solidFill>
              <a:srgbClr val="34B2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119;p14">
              <a:extLst>
                <a:ext uri="{FF2B5EF4-FFF2-40B4-BE49-F238E27FC236}">
                  <a16:creationId xmlns:a16="http://schemas.microsoft.com/office/drawing/2014/main" id="{B4E59AE1-4ACD-0909-B3F5-E55B46F49D7B}"/>
                </a:ext>
              </a:extLst>
            </p:cNvPr>
            <p:cNvSpPr txBox="1"/>
            <p:nvPr/>
          </p:nvSpPr>
          <p:spPr>
            <a:xfrm>
              <a:off x="1702782" y="3098314"/>
              <a:ext cx="673100" cy="84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Montserrat"/>
                <a:buNone/>
              </a:pPr>
              <a:r>
                <a:rPr lang="en-US" sz="4500" b="0" i="0" u="non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</a:t>
              </a:r>
              <a:endParaRPr/>
            </a:p>
          </p:txBody>
        </p:sp>
        <p:sp>
          <p:nvSpPr>
            <p:cNvPr id="51" name="Google Shape;113;p14">
              <a:extLst>
                <a:ext uri="{FF2B5EF4-FFF2-40B4-BE49-F238E27FC236}">
                  <a16:creationId xmlns:a16="http://schemas.microsoft.com/office/drawing/2014/main" id="{EEDDDD67-0085-94DF-5F91-7AEB0AE6382D}"/>
                </a:ext>
              </a:extLst>
            </p:cNvPr>
            <p:cNvSpPr txBox="1"/>
            <p:nvPr/>
          </p:nvSpPr>
          <p:spPr>
            <a:xfrm>
              <a:off x="2348586" y="3343535"/>
              <a:ext cx="5280512" cy="3541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828"/>
                </a:buClr>
                <a:buSzPts val="2200"/>
                <a:buFont typeface="Open Sans SemiBold"/>
                <a:buNone/>
              </a:pPr>
              <a:r>
                <a:rPr lang="en-US" b="1" dirty="0">
                  <a:solidFill>
                    <a:srgbClr val="28282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ATIVIDADES INSTRUMENTAIS DE VIDA DIÁRIA</a:t>
              </a:r>
              <a:endParaRPr dirty="0"/>
            </a:p>
          </p:txBody>
        </p: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996F7106-9A3A-4BDD-3BD3-49D0ADB082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634" t="50000" r="33172" b="13262"/>
            <a:stretch/>
          </p:blipFill>
          <p:spPr>
            <a:xfrm>
              <a:off x="7629098" y="2642485"/>
              <a:ext cx="2485520" cy="1630793"/>
            </a:xfrm>
            <a:prstGeom prst="rect">
              <a:avLst/>
            </a:prstGeom>
          </p:spPr>
        </p:pic>
      </p:grp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320E02AF-47DA-8B1F-4805-0C05E3DF3653}"/>
              </a:ext>
            </a:extLst>
          </p:cNvPr>
          <p:cNvGrpSpPr/>
          <p:nvPr/>
        </p:nvGrpSpPr>
        <p:grpSpPr>
          <a:xfrm>
            <a:off x="855057" y="4517539"/>
            <a:ext cx="6456825" cy="1630793"/>
            <a:chOff x="855057" y="4517539"/>
            <a:chExt cx="6456825" cy="1630793"/>
          </a:xfrm>
        </p:grpSpPr>
        <p:sp>
          <p:nvSpPr>
            <p:cNvPr id="16" name="Google Shape;116;p14">
              <a:extLst>
                <a:ext uri="{FF2B5EF4-FFF2-40B4-BE49-F238E27FC236}">
                  <a16:creationId xmlns:a16="http://schemas.microsoft.com/office/drawing/2014/main" id="{1C9A7476-C4B9-D928-0D48-D5707734B501}"/>
                </a:ext>
              </a:extLst>
            </p:cNvPr>
            <p:cNvSpPr/>
            <p:nvPr/>
          </p:nvSpPr>
          <p:spPr>
            <a:xfrm>
              <a:off x="855057" y="5066814"/>
              <a:ext cx="890587" cy="890587"/>
            </a:xfrm>
            <a:prstGeom prst="ellipse">
              <a:avLst/>
            </a:prstGeom>
            <a:solidFill>
              <a:srgbClr val="0652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120;p14">
              <a:extLst>
                <a:ext uri="{FF2B5EF4-FFF2-40B4-BE49-F238E27FC236}">
                  <a16:creationId xmlns:a16="http://schemas.microsoft.com/office/drawing/2014/main" id="{1B933C53-F5C0-6B72-049A-871D0C235DA2}"/>
                </a:ext>
              </a:extLst>
            </p:cNvPr>
            <p:cNvSpPr txBox="1"/>
            <p:nvPr/>
          </p:nvSpPr>
          <p:spPr>
            <a:xfrm>
              <a:off x="1147157" y="5166827"/>
              <a:ext cx="668337" cy="8445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4500"/>
                <a:buFont typeface="Montserrat"/>
                <a:buNone/>
              </a:pPr>
              <a:r>
                <a:rPr lang="en-US" sz="4500" b="0" i="0" u="none" dirty="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3</a:t>
              </a:r>
              <a:endParaRPr dirty="0"/>
            </a:p>
          </p:txBody>
        </p:sp>
        <p:sp>
          <p:nvSpPr>
            <p:cNvPr id="52" name="Google Shape;113;p14">
              <a:extLst>
                <a:ext uri="{FF2B5EF4-FFF2-40B4-BE49-F238E27FC236}">
                  <a16:creationId xmlns:a16="http://schemas.microsoft.com/office/drawing/2014/main" id="{2FC3371E-22B5-3D3E-E21B-6C120A4523C7}"/>
                </a:ext>
              </a:extLst>
            </p:cNvPr>
            <p:cNvSpPr txBox="1"/>
            <p:nvPr/>
          </p:nvSpPr>
          <p:spPr>
            <a:xfrm>
              <a:off x="1815494" y="5405579"/>
              <a:ext cx="2759349" cy="3732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82828"/>
                </a:buClr>
                <a:buSzPts val="2200"/>
                <a:buFont typeface="Open Sans SemiBold"/>
                <a:buNone/>
              </a:pPr>
              <a:r>
                <a:rPr lang="en-US" b="1" dirty="0">
                  <a:solidFill>
                    <a:srgbClr val="282828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MOBILIDADE E MARCHA</a:t>
              </a:r>
              <a:endParaRPr dirty="0"/>
            </a:p>
          </p:txBody>
        </p:sp>
        <p:pic>
          <p:nvPicPr>
            <p:cNvPr id="58" name="Imagem 57">
              <a:extLst>
                <a:ext uri="{FF2B5EF4-FFF2-40B4-BE49-F238E27FC236}">
                  <a16:creationId xmlns:a16="http://schemas.microsoft.com/office/drawing/2014/main" id="{C2A6A04A-9838-43FA-7A4A-A5AD42FCBD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6455" t="50000" r="1829" b="14698"/>
            <a:stretch/>
          </p:blipFill>
          <p:spPr>
            <a:xfrm>
              <a:off x="4831124" y="4517539"/>
              <a:ext cx="2480758" cy="1630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4083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1B2FED6-9621-CD26-59A1-11078517CE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6" t="20909" r="40577" b="27579"/>
          <a:stretch/>
        </p:blipFill>
        <p:spPr>
          <a:xfrm>
            <a:off x="1556084" y="-4015"/>
            <a:ext cx="4754153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826A3EE-8F06-DAE7-DE76-3C679A8C6F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84" t="42900" r="40885" b="5462"/>
          <a:stretch/>
        </p:blipFill>
        <p:spPr>
          <a:xfrm>
            <a:off x="6622715" y="-1"/>
            <a:ext cx="4613671" cy="6857999"/>
          </a:xfrm>
          <a:prstGeom prst="rect">
            <a:avLst/>
          </a:prstGeom>
        </p:spPr>
      </p:pic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0E96BCF8-1977-97DF-CDA1-232A8BD8425C}"/>
              </a:ext>
            </a:extLst>
          </p:cNvPr>
          <p:cNvCxnSpPr/>
          <p:nvPr/>
        </p:nvCxnSpPr>
        <p:spPr>
          <a:xfrm>
            <a:off x="6481011" y="0"/>
            <a:ext cx="0" cy="68580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Google Shape;497;p32">
            <a:extLst>
              <a:ext uri="{FF2B5EF4-FFF2-40B4-BE49-F238E27FC236}">
                <a16:creationId xmlns:a16="http://schemas.microsoft.com/office/drawing/2014/main" id="{17D0023F-3AC0-B45B-626A-6DE8788F6211}"/>
              </a:ext>
            </a:extLst>
          </p:cNvPr>
          <p:cNvSpPr txBox="1"/>
          <p:nvPr/>
        </p:nvSpPr>
        <p:spPr>
          <a:xfrm>
            <a:off x="78385" y="74063"/>
            <a:ext cx="1306925" cy="6783937"/>
          </a:xfrm>
          <a:prstGeom prst="rect">
            <a:avLst/>
          </a:prstGeom>
          <a:noFill/>
          <a:ln>
            <a:noFill/>
          </a:ln>
        </p:spPr>
        <p:txBody>
          <a:bodyPr spcFirstLastPara="1" vert="vert270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 da caderneta da pessoa idosa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935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497;p32">
            <a:extLst>
              <a:ext uri="{FF2B5EF4-FFF2-40B4-BE49-F238E27FC236}">
                <a16:creationId xmlns:a16="http://schemas.microsoft.com/office/drawing/2014/main" id="{C2145D54-B859-1DBE-56A7-109B37FF2267}"/>
              </a:ext>
            </a:extLst>
          </p:cNvPr>
          <p:cNvSpPr txBox="1"/>
          <p:nvPr/>
        </p:nvSpPr>
        <p:spPr>
          <a:xfrm>
            <a:off x="78385" y="74063"/>
            <a:ext cx="11986236" cy="42373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Ficha espelho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Open Sans SemiBold"/>
              <a:buNone/>
            </a:pPr>
            <a:r>
              <a:rPr lang="pt-BR" sz="4000" dirty="0">
                <a:solidFill>
                  <a:srgbClr val="000000"/>
                </a:solidFill>
                <a:latin typeface="Arial Rounded MT Bold" panose="020F0704030504030204" pitchFamily="34" charset="0"/>
                <a:ea typeface="Open Sans SemiBold"/>
                <a:cs typeface="Open Sans SemiBold"/>
                <a:sym typeface="Open Sans SemiBold"/>
              </a:rPr>
              <a:t>1.Identificação</a:t>
            </a:r>
            <a:endParaRPr lang="pt-BR" sz="4000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CA329D2-7EE3-870A-8C62-3F30E8F42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974" b="31454"/>
          <a:stretch/>
        </p:blipFill>
        <p:spPr>
          <a:xfrm>
            <a:off x="0" y="1507958"/>
            <a:ext cx="12192000" cy="31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99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402</Words>
  <Application>Microsoft Office PowerPoint</Application>
  <PresentationFormat>Widescreen</PresentationFormat>
  <Paragraphs>113</Paragraphs>
  <Slides>23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2" baseType="lpstr">
      <vt:lpstr>Arial</vt:lpstr>
      <vt:lpstr>Arial Rounded MT Bold</vt:lpstr>
      <vt:lpstr>Calibri</vt:lpstr>
      <vt:lpstr>Calibri Light</vt:lpstr>
      <vt:lpstr>IBM Plex Sans</vt:lpstr>
      <vt:lpstr>Montserrat</vt:lpstr>
      <vt:lpstr>Open Sans</vt:lpstr>
      <vt:lpstr>Open Sans SemiBold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14</cp:revision>
  <dcterms:created xsi:type="dcterms:W3CDTF">2023-04-01T11:55:47Z</dcterms:created>
  <dcterms:modified xsi:type="dcterms:W3CDTF">2023-04-01T19:45:33Z</dcterms:modified>
</cp:coreProperties>
</file>